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5143500" cx="9144000"/>
  <p:notesSz cx="6858000" cy="9144000"/>
  <p:embeddedFontLst>
    <p:embeddedFont>
      <p:font typeface="Lato"/>
      <p:regular r:id="rId40"/>
      <p:bold r:id="rId41"/>
      <p:italic r:id="rId42"/>
      <p:boldItalic r:id="rId43"/>
    </p:embeddedFont>
    <p:embeddedFont>
      <p:font typeface="Lato Light"/>
      <p:regular r:id="rId44"/>
      <p:bold r:id="rId45"/>
      <p:italic r:id="rId46"/>
      <p:boldItalic r:id="rId47"/>
    </p:embeddedFont>
    <p:embeddedFont>
      <p:font typeface="Lato Black"/>
      <p:bold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20">
          <p15:clr>
            <a:srgbClr val="747775"/>
          </p15:clr>
        </p15:guide>
        <p15:guide id="2" pos="216">
          <p15:clr>
            <a:srgbClr val="747775"/>
          </p15:clr>
        </p15:guide>
        <p15:guide id="3" orient="horz" pos="583">
          <p15:clr>
            <a:srgbClr val="747775"/>
          </p15:clr>
        </p15:guide>
        <p15:guide id="4" pos="554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66F0796-2D6B-48D0-97DA-62755EF4A5E6}">
  <a:tblStyle styleId="{366F0796-2D6B-48D0-97DA-62755EF4A5E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20" orient="horz"/>
        <p:guide pos="216"/>
        <p:guide pos="583" orient="horz"/>
        <p:guide pos="5544"/>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regular.fntdata"/><Relationship Id="rId42" Type="http://schemas.openxmlformats.org/officeDocument/2006/relationships/font" Target="fonts/Lato-italic.fntdata"/><Relationship Id="rId41" Type="http://schemas.openxmlformats.org/officeDocument/2006/relationships/font" Target="fonts/Lato-bold.fntdata"/><Relationship Id="rId44" Type="http://schemas.openxmlformats.org/officeDocument/2006/relationships/font" Target="fonts/LatoLight-regular.fntdata"/><Relationship Id="rId43" Type="http://schemas.openxmlformats.org/officeDocument/2006/relationships/font" Target="fonts/Lato-boldItalic.fntdata"/><Relationship Id="rId46" Type="http://schemas.openxmlformats.org/officeDocument/2006/relationships/font" Target="fonts/LatoLight-italic.fntdata"/><Relationship Id="rId45" Type="http://schemas.openxmlformats.org/officeDocument/2006/relationships/font" Target="fonts/LatoLigh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LatoBlack-bold.fntdata"/><Relationship Id="rId47" Type="http://schemas.openxmlformats.org/officeDocument/2006/relationships/font" Target="fonts/LatoLight-boldItalic.fntdata"/><Relationship Id="rId49" Type="http://schemas.openxmlformats.org/officeDocument/2006/relationships/font" Target="fonts/LatoBlack-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337f1e0dc9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337f1e0dc9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337f1e0dc9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337f1e0dc9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337f1e0dc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337f1e0dc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33b83a05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33b83a05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337f1e0d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337f1e0d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337f1e0dc9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337f1e0dc9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337f1e0dc9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337f1e0dc9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337f1e0dc9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337f1e0dc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337f1e0dc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337f1e0dc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337f1e0dc9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337f1e0dc9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d59a4eb900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d59a4eb900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337f1e0dc9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337f1e0dc9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337f1e0dc9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337f1e0dc9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337f1e0dc9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337f1e0dc9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337f1e0dc9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337f1e0dc9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337f1e0dc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337f1e0dc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337f1e0dc9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337f1e0dc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337f1e0dc9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337f1e0dc9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3470cd512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3470cd512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3470cd512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3470cd512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3470cd512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3470cd512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d59a4eb900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d59a4eb900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337f1e0dc9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337f1e0dc9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3470cd512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3470cd512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337f1e0dc9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337f1e0dc9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b8b730ff8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b8b730ff8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b8b730ff87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b8b730ff87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337f1e0dc9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337f1e0dc9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b8b730ff8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b8b730ff8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337f1e0dc9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337f1e0dc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337f1e0dc9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337f1e0dc9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337f1e0dc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337f1e0dc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353B55"/>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1485255" y="1820675"/>
            <a:ext cx="5046000" cy="2052600"/>
          </a:xfrm>
          <a:prstGeom prst="rect">
            <a:avLst/>
          </a:prstGeom>
        </p:spPr>
        <p:txBody>
          <a:bodyPr anchorCtr="0" anchor="b" bIns="182875" lIns="365750" spcFirstLastPara="1" rIns="365750" wrap="square" tIns="182875">
            <a:normAutofit/>
          </a:bodyPr>
          <a:lstStyle>
            <a:lvl1pPr lvl="0">
              <a:spcBef>
                <a:spcPts val="0"/>
              </a:spcBef>
              <a:spcAft>
                <a:spcPts val="0"/>
              </a:spcAft>
              <a:buSzPts val="4400"/>
              <a:buNone/>
              <a:defRPr sz="4400"/>
            </a:lvl1pPr>
            <a:lvl2pPr lvl="1">
              <a:spcBef>
                <a:spcPts val="0"/>
              </a:spcBef>
              <a:spcAft>
                <a:spcPts val="0"/>
              </a:spcAft>
              <a:buSzPts val="4400"/>
              <a:buNone/>
              <a:defRPr sz="4400"/>
            </a:lvl2pPr>
            <a:lvl3pPr lvl="2">
              <a:spcBef>
                <a:spcPts val="0"/>
              </a:spcBef>
              <a:spcAft>
                <a:spcPts val="0"/>
              </a:spcAft>
              <a:buSzPts val="4400"/>
              <a:buNone/>
              <a:defRPr sz="4400"/>
            </a:lvl3pPr>
            <a:lvl4pPr lvl="3">
              <a:spcBef>
                <a:spcPts val="0"/>
              </a:spcBef>
              <a:spcAft>
                <a:spcPts val="0"/>
              </a:spcAft>
              <a:buSzPts val="4400"/>
              <a:buNone/>
              <a:defRPr sz="4400"/>
            </a:lvl4pPr>
            <a:lvl5pPr lvl="4">
              <a:spcBef>
                <a:spcPts val="0"/>
              </a:spcBef>
              <a:spcAft>
                <a:spcPts val="0"/>
              </a:spcAft>
              <a:buSzPts val="4400"/>
              <a:buNone/>
              <a:defRPr sz="4400"/>
            </a:lvl5pPr>
            <a:lvl6pPr lvl="5">
              <a:spcBef>
                <a:spcPts val="0"/>
              </a:spcBef>
              <a:spcAft>
                <a:spcPts val="0"/>
              </a:spcAft>
              <a:buSzPts val="4400"/>
              <a:buNone/>
              <a:defRPr sz="4400"/>
            </a:lvl6pPr>
            <a:lvl7pPr lvl="6">
              <a:spcBef>
                <a:spcPts val="0"/>
              </a:spcBef>
              <a:spcAft>
                <a:spcPts val="0"/>
              </a:spcAft>
              <a:buSzPts val="4400"/>
              <a:buNone/>
              <a:defRPr sz="4400"/>
            </a:lvl7pPr>
            <a:lvl8pPr lvl="7">
              <a:spcBef>
                <a:spcPts val="0"/>
              </a:spcBef>
              <a:spcAft>
                <a:spcPts val="0"/>
              </a:spcAft>
              <a:buSzPts val="4400"/>
              <a:buNone/>
              <a:defRPr sz="4400"/>
            </a:lvl8pPr>
            <a:lvl9pPr lvl="8">
              <a:spcBef>
                <a:spcPts val="0"/>
              </a:spcBef>
              <a:spcAft>
                <a:spcPts val="0"/>
              </a:spcAft>
              <a:buSzPts val="4400"/>
              <a:buNone/>
              <a:defRPr sz="4400"/>
            </a:lvl9pPr>
          </a:lstStyle>
          <a:p/>
        </p:txBody>
      </p:sp>
      <p:sp>
        <p:nvSpPr>
          <p:cNvPr id="11" name="Google Shape;11;p2"/>
          <p:cNvSpPr txBox="1"/>
          <p:nvPr>
            <p:ph idx="1" type="subTitle"/>
          </p:nvPr>
        </p:nvSpPr>
        <p:spPr>
          <a:xfrm>
            <a:off x="1534925" y="3794425"/>
            <a:ext cx="5046000" cy="792600"/>
          </a:xfrm>
          <a:prstGeom prst="rect">
            <a:avLst/>
          </a:prstGeom>
        </p:spPr>
        <p:txBody>
          <a:bodyPr anchorCtr="0" anchor="t" bIns="91425" lIns="365750" spcFirstLastPara="1" rIns="91425" wrap="square" tIns="91425">
            <a:normAutofit/>
          </a:bodyPr>
          <a:lstStyle>
            <a:lvl1pPr lvl="0">
              <a:lnSpc>
                <a:spcPct val="100000"/>
              </a:lnSpc>
              <a:spcBef>
                <a:spcPts val="0"/>
              </a:spcBef>
              <a:spcAft>
                <a:spcPts val="0"/>
              </a:spcAft>
              <a:buClr>
                <a:schemeClr val="lt1"/>
              </a:buClr>
              <a:buSzPts val="2000"/>
              <a:buNone/>
              <a:defRPr sz="2000">
                <a:solidFill>
                  <a:schemeClr val="lt1"/>
                </a:solidFill>
              </a:defRPr>
            </a:lvl1pPr>
            <a:lvl2pPr lvl="1">
              <a:lnSpc>
                <a:spcPct val="100000"/>
              </a:lnSpc>
              <a:spcBef>
                <a:spcPts val="0"/>
              </a:spcBef>
              <a:spcAft>
                <a:spcPts val="0"/>
              </a:spcAft>
              <a:buClr>
                <a:schemeClr val="lt1"/>
              </a:buClr>
              <a:buSzPts val="2000"/>
              <a:buNone/>
              <a:defRPr sz="2000">
                <a:solidFill>
                  <a:schemeClr val="lt1"/>
                </a:solidFill>
              </a:defRPr>
            </a:lvl2pPr>
            <a:lvl3pPr lvl="2">
              <a:lnSpc>
                <a:spcPct val="100000"/>
              </a:lnSpc>
              <a:spcBef>
                <a:spcPts val="0"/>
              </a:spcBef>
              <a:spcAft>
                <a:spcPts val="0"/>
              </a:spcAft>
              <a:buClr>
                <a:schemeClr val="lt1"/>
              </a:buClr>
              <a:buSzPts val="2000"/>
              <a:buNone/>
              <a:defRPr sz="2000">
                <a:solidFill>
                  <a:schemeClr val="lt1"/>
                </a:solidFill>
              </a:defRPr>
            </a:lvl3pPr>
            <a:lvl4pPr lvl="3">
              <a:lnSpc>
                <a:spcPct val="100000"/>
              </a:lnSpc>
              <a:spcBef>
                <a:spcPts val="0"/>
              </a:spcBef>
              <a:spcAft>
                <a:spcPts val="0"/>
              </a:spcAft>
              <a:buClr>
                <a:schemeClr val="lt1"/>
              </a:buClr>
              <a:buSzPts val="2000"/>
              <a:buNone/>
              <a:defRPr sz="2000">
                <a:solidFill>
                  <a:schemeClr val="lt1"/>
                </a:solidFill>
              </a:defRPr>
            </a:lvl4pPr>
            <a:lvl5pPr lvl="4">
              <a:lnSpc>
                <a:spcPct val="100000"/>
              </a:lnSpc>
              <a:spcBef>
                <a:spcPts val="0"/>
              </a:spcBef>
              <a:spcAft>
                <a:spcPts val="0"/>
              </a:spcAft>
              <a:buClr>
                <a:schemeClr val="lt1"/>
              </a:buClr>
              <a:buSzPts val="2000"/>
              <a:buNone/>
              <a:defRPr sz="2000">
                <a:solidFill>
                  <a:schemeClr val="lt1"/>
                </a:solidFill>
              </a:defRPr>
            </a:lvl5pPr>
            <a:lvl6pPr lvl="5">
              <a:lnSpc>
                <a:spcPct val="100000"/>
              </a:lnSpc>
              <a:spcBef>
                <a:spcPts val="0"/>
              </a:spcBef>
              <a:spcAft>
                <a:spcPts val="0"/>
              </a:spcAft>
              <a:buClr>
                <a:schemeClr val="lt1"/>
              </a:buClr>
              <a:buSzPts val="2000"/>
              <a:buNone/>
              <a:defRPr sz="2000">
                <a:solidFill>
                  <a:schemeClr val="lt1"/>
                </a:solidFill>
              </a:defRPr>
            </a:lvl6pPr>
            <a:lvl7pPr lvl="6">
              <a:lnSpc>
                <a:spcPct val="100000"/>
              </a:lnSpc>
              <a:spcBef>
                <a:spcPts val="0"/>
              </a:spcBef>
              <a:spcAft>
                <a:spcPts val="0"/>
              </a:spcAft>
              <a:buClr>
                <a:schemeClr val="lt1"/>
              </a:buClr>
              <a:buSzPts val="2000"/>
              <a:buNone/>
              <a:defRPr sz="2000">
                <a:solidFill>
                  <a:schemeClr val="lt1"/>
                </a:solidFill>
              </a:defRPr>
            </a:lvl7pPr>
            <a:lvl8pPr lvl="7">
              <a:lnSpc>
                <a:spcPct val="100000"/>
              </a:lnSpc>
              <a:spcBef>
                <a:spcPts val="0"/>
              </a:spcBef>
              <a:spcAft>
                <a:spcPts val="0"/>
              </a:spcAft>
              <a:buClr>
                <a:schemeClr val="lt1"/>
              </a:buClr>
              <a:buSzPts val="2000"/>
              <a:buNone/>
              <a:defRPr sz="2000">
                <a:solidFill>
                  <a:schemeClr val="lt1"/>
                </a:solidFill>
              </a:defRPr>
            </a:lvl8pPr>
            <a:lvl9pPr lvl="8">
              <a:lnSpc>
                <a:spcPct val="100000"/>
              </a:lnSpc>
              <a:spcBef>
                <a:spcPts val="0"/>
              </a:spcBef>
              <a:spcAft>
                <a:spcPts val="0"/>
              </a:spcAft>
              <a:buClr>
                <a:schemeClr val="lt1"/>
              </a:buClr>
              <a:buSzPts val="2000"/>
              <a:buNone/>
              <a:defRPr sz="2000">
                <a:solidFill>
                  <a:schemeClr val="lt1"/>
                </a:solidFill>
              </a:defRPr>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p:nvPr/>
        </p:nvSpPr>
        <p:spPr>
          <a:xfrm rot="-5400000">
            <a:off x="3507875" y="-223062"/>
            <a:ext cx="895500" cy="1744200"/>
          </a:xfrm>
          <a:prstGeom prst="rect">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 name="Google Shape;14;p2"/>
          <p:cNvSpPr/>
          <p:nvPr/>
        </p:nvSpPr>
        <p:spPr>
          <a:xfrm rot="-5400000">
            <a:off x="5416250" y="-223062"/>
            <a:ext cx="895500" cy="1744200"/>
          </a:xfrm>
          <a:prstGeom prst="rect">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 name="Google Shape;15;p2"/>
          <p:cNvSpPr/>
          <p:nvPr/>
        </p:nvSpPr>
        <p:spPr>
          <a:xfrm>
            <a:off x="470546" y="-299246"/>
            <a:ext cx="895500" cy="1744200"/>
          </a:xfrm>
          <a:prstGeom prst="rect">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 name="Google Shape;16;p2"/>
          <p:cNvSpPr/>
          <p:nvPr/>
        </p:nvSpPr>
        <p:spPr>
          <a:xfrm>
            <a:off x="470546" y="3638479"/>
            <a:ext cx="895500" cy="1744200"/>
          </a:xfrm>
          <a:prstGeom prst="rect">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 name="Google Shape;17;p2"/>
          <p:cNvSpPr/>
          <p:nvPr/>
        </p:nvSpPr>
        <p:spPr>
          <a:xfrm rot="-5400000">
            <a:off x="1777025" y="-40800"/>
            <a:ext cx="895500" cy="1379700"/>
          </a:xfrm>
          <a:prstGeom prst="rect">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 name="Google Shape;18;p2"/>
          <p:cNvSpPr/>
          <p:nvPr/>
        </p:nvSpPr>
        <p:spPr>
          <a:xfrm rot="-5400000">
            <a:off x="-299250" y="495750"/>
            <a:ext cx="895500" cy="306600"/>
          </a:xfrm>
          <a:prstGeom prst="rect">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 name="Google Shape;19;p2"/>
          <p:cNvSpPr/>
          <p:nvPr/>
        </p:nvSpPr>
        <p:spPr>
          <a:xfrm rot="-5400000">
            <a:off x="8510650" y="478500"/>
            <a:ext cx="895500" cy="341100"/>
          </a:xfrm>
          <a:prstGeom prst="rect">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 name="Google Shape;20;p2"/>
          <p:cNvSpPr/>
          <p:nvPr/>
        </p:nvSpPr>
        <p:spPr>
          <a:xfrm rot="-5400000">
            <a:off x="7314225" y="-223062"/>
            <a:ext cx="895500" cy="1744200"/>
          </a:xfrm>
          <a:prstGeom prst="rect">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1" name="Google Shape;21;p2"/>
          <p:cNvPicPr preferRelativeResize="0"/>
          <p:nvPr/>
        </p:nvPicPr>
        <p:blipFill>
          <a:blip r:embed="rId2">
            <a:alphaModFix/>
          </a:blip>
          <a:stretch>
            <a:fillRect/>
          </a:stretch>
        </p:blipFill>
        <p:spPr>
          <a:xfrm>
            <a:off x="7072126" y="435236"/>
            <a:ext cx="1379701" cy="427639"/>
          </a:xfrm>
          <a:prstGeom prst="rect">
            <a:avLst/>
          </a:prstGeom>
          <a:noFill/>
          <a:ln>
            <a:noFill/>
          </a:ln>
        </p:spPr>
      </p:pic>
      <p:sp>
        <p:nvSpPr>
          <p:cNvPr id="22" name="Google Shape;22;p2"/>
          <p:cNvSpPr/>
          <p:nvPr/>
        </p:nvSpPr>
        <p:spPr>
          <a:xfrm>
            <a:off x="470546" y="1669617"/>
            <a:ext cx="895500" cy="1744200"/>
          </a:xfrm>
          <a:prstGeom prst="rect">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p:cSld name="TITLE_AND_BODY_1">
    <p:spTree>
      <p:nvGrpSpPr>
        <p:cNvPr id="63" name="Shape 63"/>
        <p:cNvGrpSpPr/>
        <p:nvPr/>
      </p:nvGrpSpPr>
      <p:grpSpPr>
        <a:xfrm>
          <a:off x="0" y="0"/>
          <a:ext cx="0" cy="0"/>
          <a:chOff x="0" y="0"/>
          <a:chExt cx="0" cy="0"/>
        </a:xfrm>
      </p:grpSpPr>
      <p:sp>
        <p:nvSpPr>
          <p:cNvPr id="64" name="Google Shape;64;p11"/>
          <p:cNvSpPr txBox="1"/>
          <p:nvPr>
            <p:ph type="title"/>
          </p:nvPr>
        </p:nvSpPr>
        <p:spPr>
          <a:xfrm>
            <a:off x="311700" y="445025"/>
            <a:ext cx="8520600" cy="572700"/>
          </a:xfrm>
          <a:prstGeom prst="rect">
            <a:avLst/>
          </a:prstGeom>
        </p:spPr>
        <p:txBody>
          <a:bodyPr anchorCtr="0" anchor="ctr" bIns="182875" lIns="365750" spcFirstLastPara="1" rIns="365750" wrap="square" tIns="18287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5" name="Google Shape;65;p1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6" name="Google Shape;6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p:cSld name="TITLE_AND_BODY_1_1">
    <p:spTree>
      <p:nvGrpSpPr>
        <p:cNvPr id="67" name="Shape 67"/>
        <p:cNvGrpSpPr/>
        <p:nvPr/>
      </p:nvGrpSpPr>
      <p:grpSpPr>
        <a:xfrm>
          <a:off x="0" y="0"/>
          <a:ext cx="0" cy="0"/>
          <a:chOff x="0" y="0"/>
          <a:chExt cx="0" cy="0"/>
        </a:xfrm>
      </p:grpSpPr>
      <p:sp>
        <p:nvSpPr>
          <p:cNvPr id="68" name="Google Shape;68;p12"/>
          <p:cNvSpPr txBox="1"/>
          <p:nvPr>
            <p:ph type="title"/>
          </p:nvPr>
        </p:nvSpPr>
        <p:spPr>
          <a:xfrm>
            <a:off x="311700" y="445025"/>
            <a:ext cx="8520600" cy="572700"/>
          </a:xfrm>
          <a:prstGeom prst="rect">
            <a:avLst/>
          </a:prstGeom>
        </p:spPr>
        <p:txBody>
          <a:bodyPr anchorCtr="0" anchor="ctr" bIns="182875" lIns="365750" spcFirstLastPara="1" rIns="365750" wrap="square" tIns="18287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9" name="Google Shape;69;p1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0" name="Google Shape;70;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rgbClr val="353B55"/>
        </a:solidFill>
      </p:bgPr>
    </p:bg>
    <p:spTree>
      <p:nvGrpSpPr>
        <p:cNvPr id="23" name="Shape 23"/>
        <p:cNvGrpSpPr/>
        <p:nvPr/>
      </p:nvGrpSpPr>
      <p:grpSpPr>
        <a:xfrm>
          <a:off x="0" y="0"/>
          <a:ext cx="0" cy="0"/>
          <a:chOff x="0" y="0"/>
          <a:chExt cx="0" cy="0"/>
        </a:xfrm>
      </p:grpSpPr>
      <p:sp>
        <p:nvSpPr>
          <p:cNvPr id="24" name="Google Shape;24;p3"/>
          <p:cNvSpPr txBox="1"/>
          <p:nvPr>
            <p:ph type="ctrTitle"/>
          </p:nvPr>
        </p:nvSpPr>
        <p:spPr>
          <a:xfrm>
            <a:off x="1485255" y="1287275"/>
            <a:ext cx="5046000" cy="2052600"/>
          </a:xfrm>
          <a:prstGeom prst="rect">
            <a:avLst/>
          </a:prstGeom>
        </p:spPr>
        <p:txBody>
          <a:bodyPr anchorCtr="0" anchor="b" bIns="182875" lIns="365750" spcFirstLastPara="1" rIns="365750" wrap="square" tIns="182875">
            <a:normAutofit/>
          </a:bodyPr>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p:txBody>
      </p:sp>
      <p:sp>
        <p:nvSpPr>
          <p:cNvPr id="25" name="Google Shape;25;p3"/>
          <p:cNvSpPr txBox="1"/>
          <p:nvPr>
            <p:ph idx="1" type="subTitle"/>
          </p:nvPr>
        </p:nvSpPr>
        <p:spPr>
          <a:xfrm>
            <a:off x="1534925" y="3184825"/>
            <a:ext cx="5046000" cy="792600"/>
          </a:xfrm>
          <a:prstGeom prst="rect">
            <a:avLst/>
          </a:prstGeom>
        </p:spPr>
        <p:txBody>
          <a:bodyPr anchorCtr="0" anchor="t" bIns="91425" lIns="365750" spcFirstLastPara="1" rIns="91425" wrap="square" tIns="91425">
            <a:normAutofit/>
          </a:bodyPr>
          <a:lstStyle>
            <a:lvl1pPr lvl="0" rtl="0">
              <a:lnSpc>
                <a:spcPct val="100000"/>
              </a:lnSpc>
              <a:spcBef>
                <a:spcPts val="0"/>
              </a:spcBef>
              <a:spcAft>
                <a:spcPts val="0"/>
              </a:spcAft>
              <a:buClr>
                <a:schemeClr val="lt1"/>
              </a:buClr>
              <a:buSzPts val="2000"/>
              <a:buNone/>
              <a:defRPr sz="2000">
                <a:solidFill>
                  <a:schemeClr val="lt1"/>
                </a:solidFill>
              </a:defRPr>
            </a:lvl1pPr>
            <a:lvl2pPr lvl="1" rtl="0">
              <a:lnSpc>
                <a:spcPct val="100000"/>
              </a:lnSpc>
              <a:spcBef>
                <a:spcPts val="0"/>
              </a:spcBef>
              <a:spcAft>
                <a:spcPts val="0"/>
              </a:spcAft>
              <a:buClr>
                <a:schemeClr val="lt1"/>
              </a:buClr>
              <a:buSzPts val="2000"/>
              <a:buNone/>
              <a:defRPr sz="2000">
                <a:solidFill>
                  <a:schemeClr val="lt1"/>
                </a:solidFill>
              </a:defRPr>
            </a:lvl2pPr>
            <a:lvl3pPr lvl="2" rtl="0">
              <a:lnSpc>
                <a:spcPct val="100000"/>
              </a:lnSpc>
              <a:spcBef>
                <a:spcPts val="0"/>
              </a:spcBef>
              <a:spcAft>
                <a:spcPts val="0"/>
              </a:spcAft>
              <a:buClr>
                <a:schemeClr val="lt1"/>
              </a:buClr>
              <a:buSzPts val="2000"/>
              <a:buNone/>
              <a:defRPr sz="2000">
                <a:solidFill>
                  <a:schemeClr val="lt1"/>
                </a:solidFill>
              </a:defRPr>
            </a:lvl3pPr>
            <a:lvl4pPr lvl="3" rtl="0">
              <a:lnSpc>
                <a:spcPct val="100000"/>
              </a:lnSpc>
              <a:spcBef>
                <a:spcPts val="0"/>
              </a:spcBef>
              <a:spcAft>
                <a:spcPts val="0"/>
              </a:spcAft>
              <a:buClr>
                <a:schemeClr val="lt1"/>
              </a:buClr>
              <a:buSzPts val="2000"/>
              <a:buNone/>
              <a:defRPr sz="2000">
                <a:solidFill>
                  <a:schemeClr val="lt1"/>
                </a:solidFill>
              </a:defRPr>
            </a:lvl4pPr>
            <a:lvl5pPr lvl="4" rtl="0">
              <a:lnSpc>
                <a:spcPct val="100000"/>
              </a:lnSpc>
              <a:spcBef>
                <a:spcPts val="0"/>
              </a:spcBef>
              <a:spcAft>
                <a:spcPts val="0"/>
              </a:spcAft>
              <a:buClr>
                <a:schemeClr val="lt1"/>
              </a:buClr>
              <a:buSzPts val="2000"/>
              <a:buNone/>
              <a:defRPr sz="2000">
                <a:solidFill>
                  <a:schemeClr val="lt1"/>
                </a:solidFill>
              </a:defRPr>
            </a:lvl5pPr>
            <a:lvl6pPr lvl="5" rtl="0">
              <a:lnSpc>
                <a:spcPct val="100000"/>
              </a:lnSpc>
              <a:spcBef>
                <a:spcPts val="0"/>
              </a:spcBef>
              <a:spcAft>
                <a:spcPts val="0"/>
              </a:spcAft>
              <a:buClr>
                <a:schemeClr val="lt1"/>
              </a:buClr>
              <a:buSzPts val="2000"/>
              <a:buNone/>
              <a:defRPr sz="2000">
                <a:solidFill>
                  <a:schemeClr val="lt1"/>
                </a:solidFill>
              </a:defRPr>
            </a:lvl6pPr>
            <a:lvl7pPr lvl="6" rtl="0">
              <a:lnSpc>
                <a:spcPct val="100000"/>
              </a:lnSpc>
              <a:spcBef>
                <a:spcPts val="0"/>
              </a:spcBef>
              <a:spcAft>
                <a:spcPts val="0"/>
              </a:spcAft>
              <a:buClr>
                <a:schemeClr val="lt1"/>
              </a:buClr>
              <a:buSzPts val="2000"/>
              <a:buNone/>
              <a:defRPr sz="2000">
                <a:solidFill>
                  <a:schemeClr val="lt1"/>
                </a:solidFill>
              </a:defRPr>
            </a:lvl7pPr>
            <a:lvl8pPr lvl="7" rtl="0">
              <a:lnSpc>
                <a:spcPct val="100000"/>
              </a:lnSpc>
              <a:spcBef>
                <a:spcPts val="0"/>
              </a:spcBef>
              <a:spcAft>
                <a:spcPts val="0"/>
              </a:spcAft>
              <a:buClr>
                <a:schemeClr val="lt1"/>
              </a:buClr>
              <a:buSzPts val="2000"/>
              <a:buNone/>
              <a:defRPr sz="2000">
                <a:solidFill>
                  <a:schemeClr val="lt1"/>
                </a:solidFill>
              </a:defRPr>
            </a:lvl8pPr>
            <a:lvl9pPr lvl="8" rtl="0">
              <a:lnSpc>
                <a:spcPct val="100000"/>
              </a:lnSpc>
              <a:spcBef>
                <a:spcPts val="0"/>
              </a:spcBef>
              <a:spcAft>
                <a:spcPts val="0"/>
              </a:spcAft>
              <a:buClr>
                <a:schemeClr val="lt1"/>
              </a:buClr>
              <a:buSzPts val="2000"/>
              <a:buNone/>
              <a:defRPr sz="2000">
                <a:solidFill>
                  <a:schemeClr val="lt1"/>
                </a:solidFill>
              </a:defRPr>
            </a:lvl9pPr>
          </a:lstStyle>
          <a:p/>
        </p:txBody>
      </p:sp>
      <p:sp>
        <p:nvSpPr>
          <p:cNvPr id="26" name="Google Shape;2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7" name="Google Shape;27;p3"/>
          <p:cNvSpPr/>
          <p:nvPr/>
        </p:nvSpPr>
        <p:spPr>
          <a:xfrm rot="-5400000">
            <a:off x="3517800" y="3623413"/>
            <a:ext cx="895500" cy="1744200"/>
          </a:xfrm>
          <a:prstGeom prst="rect">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 name="Google Shape;28;p3"/>
          <p:cNvSpPr/>
          <p:nvPr/>
        </p:nvSpPr>
        <p:spPr>
          <a:xfrm rot="-5400000">
            <a:off x="5426175" y="3623413"/>
            <a:ext cx="895500" cy="1744200"/>
          </a:xfrm>
          <a:prstGeom prst="rect">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 name="Google Shape;29;p3"/>
          <p:cNvSpPr/>
          <p:nvPr/>
        </p:nvSpPr>
        <p:spPr>
          <a:xfrm>
            <a:off x="470546" y="-299246"/>
            <a:ext cx="895500" cy="1744200"/>
          </a:xfrm>
          <a:prstGeom prst="rect">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 name="Google Shape;30;p3"/>
          <p:cNvSpPr/>
          <p:nvPr/>
        </p:nvSpPr>
        <p:spPr>
          <a:xfrm>
            <a:off x="470546" y="3638479"/>
            <a:ext cx="895500" cy="1744200"/>
          </a:xfrm>
          <a:prstGeom prst="rect">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 name="Google Shape;31;p3"/>
          <p:cNvSpPr/>
          <p:nvPr/>
        </p:nvSpPr>
        <p:spPr>
          <a:xfrm rot="-5400000">
            <a:off x="1786950" y="3805675"/>
            <a:ext cx="895500" cy="1379700"/>
          </a:xfrm>
          <a:prstGeom prst="rect">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 name="Google Shape;32;p3"/>
          <p:cNvSpPr/>
          <p:nvPr/>
        </p:nvSpPr>
        <p:spPr>
          <a:xfrm rot="-5400000">
            <a:off x="-289325" y="4342225"/>
            <a:ext cx="895500" cy="306600"/>
          </a:xfrm>
          <a:prstGeom prst="rect">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 name="Google Shape;33;p3"/>
          <p:cNvSpPr/>
          <p:nvPr/>
        </p:nvSpPr>
        <p:spPr>
          <a:xfrm rot="-5400000">
            <a:off x="8520575" y="4324975"/>
            <a:ext cx="895500" cy="341100"/>
          </a:xfrm>
          <a:prstGeom prst="rect">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 name="Google Shape;34;p3"/>
          <p:cNvSpPr/>
          <p:nvPr/>
        </p:nvSpPr>
        <p:spPr>
          <a:xfrm rot="-5400000">
            <a:off x="7324150" y="3623413"/>
            <a:ext cx="895500" cy="1744200"/>
          </a:xfrm>
          <a:prstGeom prst="rect">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5" name="Google Shape;35;p3"/>
          <p:cNvPicPr preferRelativeResize="0"/>
          <p:nvPr/>
        </p:nvPicPr>
        <p:blipFill>
          <a:blip r:embed="rId2">
            <a:alphaModFix/>
          </a:blip>
          <a:stretch>
            <a:fillRect/>
          </a:stretch>
        </p:blipFill>
        <p:spPr>
          <a:xfrm>
            <a:off x="7082051" y="4281711"/>
            <a:ext cx="1379701" cy="427639"/>
          </a:xfrm>
          <a:prstGeom prst="rect">
            <a:avLst/>
          </a:prstGeom>
          <a:noFill/>
          <a:ln>
            <a:noFill/>
          </a:ln>
        </p:spPr>
      </p:pic>
      <p:sp>
        <p:nvSpPr>
          <p:cNvPr id="36" name="Google Shape;36;p3"/>
          <p:cNvSpPr/>
          <p:nvPr/>
        </p:nvSpPr>
        <p:spPr>
          <a:xfrm>
            <a:off x="470546" y="1669617"/>
            <a:ext cx="895500" cy="1744200"/>
          </a:xfrm>
          <a:prstGeom prst="rect">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353B55"/>
        </a:solidFill>
      </p:bgPr>
    </p:bg>
    <p:spTree>
      <p:nvGrpSpPr>
        <p:cNvPr id="37" name="Shape 37"/>
        <p:cNvGrpSpPr/>
        <p:nvPr/>
      </p:nvGrpSpPr>
      <p:grpSpPr>
        <a:xfrm>
          <a:off x="0" y="0"/>
          <a:ext cx="0" cy="0"/>
          <a:chOff x="0" y="0"/>
          <a:chExt cx="0" cy="0"/>
        </a:xfrm>
      </p:grpSpPr>
      <p:sp>
        <p:nvSpPr>
          <p:cNvPr id="38" name="Google Shape;38;p4"/>
          <p:cNvSpPr txBox="1"/>
          <p:nvPr>
            <p:ph type="title"/>
          </p:nvPr>
        </p:nvSpPr>
        <p:spPr>
          <a:xfrm>
            <a:off x="1366050" y="2933800"/>
            <a:ext cx="6555600" cy="841800"/>
          </a:xfrm>
          <a:prstGeom prst="rect">
            <a:avLst/>
          </a:prstGeom>
        </p:spPr>
        <p:txBody>
          <a:bodyPr anchorCtr="0" anchor="ctr" bIns="182875" lIns="365750" spcFirstLastPara="1" rIns="365750" wrap="square" tIns="182875">
            <a:normAutofit/>
          </a:bodyPr>
          <a:lstStyle>
            <a:lvl1pPr lvl="0">
              <a:spcBef>
                <a:spcPts val="0"/>
              </a:spcBef>
              <a:spcAft>
                <a:spcPts val="0"/>
              </a:spcAft>
              <a:buSzPts val="4000"/>
              <a:buNone/>
              <a:defRPr sz="40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39" name="Google Shape;3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0" name="Google Shape;40;p4"/>
          <p:cNvSpPr/>
          <p:nvPr/>
        </p:nvSpPr>
        <p:spPr>
          <a:xfrm>
            <a:off x="470546" y="-299246"/>
            <a:ext cx="895500" cy="1744200"/>
          </a:xfrm>
          <a:prstGeom prst="rect">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 name="Google Shape;41;p4"/>
          <p:cNvSpPr/>
          <p:nvPr/>
        </p:nvSpPr>
        <p:spPr>
          <a:xfrm>
            <a:off x="470546" y="3638479"/>
            <a:ext cx="895500" cy="1744200"/>
          </a:xfrm>
          <a:prstGeom prst="rect">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 name="Google Shape;42;p4"/>
          <p:cNvSpPr/>
          <p:nvPr/>
        </p:nvSpPr>
        <p:spPr>
          <a:xfrm>
            <a:off x="470546" y="1669617"/>
            <a:ext cx="895500" cy="1744200"/>
          </a:xfrm>
          <a:prstGeom prst="rect">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3" name="Shape 43"/>
        <p:cNvGrpSpPr/>
        <p:nvPr/>
      </p:nvGrpSpPr>
      <p:grpSpPr>
        <a:xfrm>
          <a:off x="0" y="0"/>
          <a:ext cx="0" cy="0"/>
          <a:chOff x="0" y="0"/>
          <a:chExt cx="0" cy="0"/>
        </a:xfrm>
      </p:grpSpPr>
      <p:sp>
        <p:nvSpPr>
          <p:cNvPr id="44" name="Google Shape;44;p5"/>
          <p:cNvSpPr txBox="1"/>
          <p:nvPr>
            <p:ph type="title"/>
          </p:nvPr>
        </p:nvSpPr>
        <p:spPr>
          <a:xfrm>
            <a:off x="0" y="0"/>
            <a:ext cx="9144000" cy="799500"/>
          </a:xfrm>
          <a:prstGeom prst="rect">
            <a:avLst/>
          </a:prstGeom>
        </p:spPr>
        <p:txBody>
          <a:bodyPr anchorCtr="0" anchor="ctr" bIns="182875" lIns="365750" spcFirstLastPara="1" rIns="365750" wrap="square" tIns="18287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5" name="Google Shape;45;p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6" name="Google Shape;4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6"/>
          <p:cNvSpPr txBox="1"/>
          <p:nvPr>
            <p:ph type="title"/>
          </p:nvPr>
        </p:nvSpPr>
        <p:spPr>
          <a:xfrm>
            <a:off x="0" y="0"/>
            <a:ext cx="9144000" cy="799500"/>
          </a:xfrm>
          <a:prstGeom prst="rect">
            <a:avLst/>
          </a:prstGeom>
        </p:spPr>
        <p:txBody>
          <a:bodyPr anchorCtr="0" anchor="ctr" bIns="182875" lIns="365750" spcFirstLastPara="1" rIns="365750" wrap="square" tIns="18287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9" name="Google Shape;4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52" name="Shape 52"/>
        <p:cNvGrpSpPr/>
        <p:nvPr/>
      </p:nvGrpSpPr>
      <p:grpSpPr>
        <a:xfrm>
          <a:off x="0" y="0"/>
          <a:ext cx="0" cy="0"/>
          <a:chOff x="0" y="0"/>
          <a:chExt cx="0" cy="0"/>
        </a:xfrm>
      </p:grpSpPr>
      <p:sp>
        <p:nvSpPr>
          <p:cNvPr id="53" name="Google Shape;53;p8"/>
          <p:cNvSpPr txBox="1"/>
          <p:nvPr>
            <p:ph type="title"/>
          </p:nvPr>
        </p:nvSpPr>
        <p:spPr>
          <a:xfrm>
            <a:off x="311700" y="445025"/>
            <a:ext cx="8520600" cy="572700"/>
          </a:xfrm>
          <a:prstGeom prst="rect">
            <a:avLst/>
          </a:prstGeom>
        </p:spPr>
        <p:txBody>
          <a:bodyPr anchorCtr="0" anchor="ctr" bIns="182875" lIns="365750" spcFirstLastPara="1" rIns="365750" wrap="square" tIns="18287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4" name="Google Shape;54;p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55" name="Google Shape;5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3">
    <p:spTree>
      <p:nvGrpSpPr>
        <p:cNvPr id="56" name="Shape 56"/>
        <p:cNvGrpSpPr/>
        <p:nvPr/>
      </p:nvGrpSpPr>
      <p:grpSpPr>
        <a:xfrm>
          <a:off x="0" y="0"/>
          <a:ext cx="0" cy="0"/>
          <a:chOff x="0" y="0"/>
          <a:chExt cx="0" cy="0"/>
        </a:xfrm>
      </p:grpSpPr>
      <p:sp>
        <p:nvSpPr>
          <p:cNvPr id="57" name="Google Shape;57;p9"/>
          <p:cNvSpPr txBox="1"/>
          <p:nvPr>
            <p:ph type="title"/>
          </p:nvPr>
        </p:nvSpPr>
        <p:spPr>
          <a:xfrm>
            <a:off x="0" y="0"/>
            <a:ext cx="9144000" cy="832500"/>
          </a:xfrm>
          <a:prstGeom prst="rect">
            <a:avLst/>
          </a:prstGeom>
        </p:spPr>
        <p:txBody>
          <a:bodyPr anchorCtr="0" anchor="ctr" bIns="182875" lIns="365750" spcFirstLastPara="1" rIns="365750" wrap="square" tIns="18287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 name="Google Shape;5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8">
  <p:cSld name="TITLE_AND_BODY_28">
    <p:spTree>
      <p:nvGrpSpPr>
        <p:cNvPr id="59" name="Shape 59"/>
        <p:cNvGrpSpPr/>
        <p:nvPr/>
      </p:nvGrpSpPr>
      <p:grpSpPr>
        <a:xfrm>
          <a:off x="0" y="0"/>
          <a:ext cx="0" cy="0"/>
          <a:chOff x="0" y="0"/>
          <a:chExt cx="0" cy="0"/>
        </a:xfrm>
      </p:grpSpPr>
      <p:sp>
        <p:nvSpPr>
          <p:cNvPr id="60" name="Google Shape;60;p10"/>
          <p:cNvSpPr txBox="1"/>
          <p:nvPr>
            <p:ph type="title"/>
          </p:nvPr>
        </p:nvSpPr>
        <p:spPr>
          <a:xfrm>
            <a:off x="0" y="0"/>
            <a:ext cx="9144000" cy="799500"/>
          </a:xfrm>
          <a:prstGeom prst="rect">
            <a:avLst/>
          </a:prstGeom>
        </p:spPr>
        <p:txBody>
          <a:bodyPr anchorCtr="0" anchor="ctr" bIns="182875" lIns="365750" spcFirstLastPara="1" rIns="365750" wrap="square" tIns="18287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1" name="Google Shape;61;p1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2" name="Google Shape;62;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0" y="0"/>
            <a:ext cx="9144000" cy="799500"/>
          </a:xfrm>
          <a:prstGeom prst="rect">
            <a:avLst/>
          </a:prstGeom>
          <a:solidFill>
            <a:srgbClr val="353B55"/>
          </a:solidFill>
          <a:ln>
            <a:noFill/>
          </a:ln>
        </p:spPr>
        <p:txBody>
          <a:bodyPr anchorCtr="0" anchor="ctr" bIns="182875" lIns="365750" spcFirstLastPara="1" rIns="365750" wrap="square" tIns="182875">
            <a:normAutofit/>
          </a:bodyPr>
          <a:lstStyle>
            <a:lvl1pPr lvl="0">
              <a:spcBef>
                <a:spcPts val="0"/>
              </a:spcBef>
              <a:spcAft>
                <a:spcPts val="0"/>
              </a:spcAft>
              <a:buClr>
                <a:schemeClr val="lt1"/>
              </a:buClr>
              <a:buSzPts val="2800"/>
              <a:buFont typeface="Lato Black"/>
              <a:buNone/>
              <a:defRPr sz="2800">
                <a:solidFill>
                  <a:schemeClr val="lt1"/>
                </a:solidFill>
                <a:latin typeface="Lato Black"/>
                <a:ea typeface="Lato Black"/>
                <a:cs typeface="Lato Black"/>
                <a:sym typeface="Lato Black"/>
              </a:defRPr>
            </a:lvl1pPr>
            <a:lvl2pPr lvl="1">
              <a:spcBef>
                <a:spcPts val="0"/>
              </a:spcBef>
              <a:spcAft>
                <a:spcPts val="0"/>
              </a:spcAft>
              <a:buClr>
                <a:schemeClr val="lt1"/>
              </a:buClr>
              <a:buSzPts val="2800"/>
              <a:buFont typeface="Lato Black"/>
              <a:buNone/>
              <a:defRPr sz="2800">
                <a:solidFill>
                  <a:schemeClr val="lt1"/>
                </a:solidFill>
                <a:latin typeface="Lato Black"/>
                <a:ea typeface="Lato Black"/>
                <a:cs typeface="Lato Black"/>
                <a:sym typeface="Lato Black"/>
              </a:defRPr>
            </a:lvl2pPr>
            <a:lvl3pPr lvl="2">
              <a:spcBef>
                <a:spcPts val="0"/>
              </a:spcBef>
              <a:spcAft>
                <a:spcPts val="0"/>
              </a:spcAft>
              <a:buClr>
                <a:schemeClr val="lt1"/>
              </a:buClr>
              <a:buSzPts val="2800"/>
              <a:buFont typeface="Lato Black"/>
              <a:buNone/>
              <a:defRPr sz="2800">
                <a:solidFill>
                  <a:schemeClr val="lt1"/>
                </a:solidFill>
                <a:latin typeface="Lato Black"/>
                <a:ea typeface="Lato Black"/>
                <a:cs typeface="Lato Black"/>
                <a:sym typeface="Lato Black"/>
              </a:defRPr>
            </a:lvl3pPr>
            <a:lvl4pPr lvl="3">
              <a:spcBef>
                <a:spcPts val="0"/>
              </a:spcBef>
              <a:spcAft>
                <a:spcPts val="0"/>
              </a:spcAft>
              <a:buClr>
                <a:schemeClr val="lt1"/>
              </a:buClr>
              <a:buSzPts val="2800"/>
              <a:buFont typeface="Lato Black"/>
              <a:buNone/>
              <a:defRPr sz="2800">
                <a:solidFill>
                  <a:schemeClr val="lt1"/>
                </a:solidFill>
                <a:latin typeface="Lato Black"/>
                <a:ea typeface="Lato Black"/>
                <a:cs typeface="Lato Black"/>
                <a:sym typeface="Lato Black"/>
              </a:defRPr>
            </a:lvl4pPr>
            <a:lvl5pPr lvl="4">
              <a:spcBef>
                <a:spcPts val="0"/>
              </a:spcBef>
              <a:spcAft>
                <a:spcPts val="0"/>
              </a:spcAft>
              <a:buClr>
                <a:schemeClr val="lt1"/>
              </a:buClr>
              <a:buSzPts val="2800"/>
              <a:buFont typeface="Lato Black"/>
              <a:buNone/>
              <a:defRPr sz="2800">
                <a:solidFill>
                  <a:schemeClr val="lt1"/>
                </a:solidFill>
                <a:latin typeface="Lato Black"/>
                <a:ea typeface="Lato Black"/>
                <a:cs typeface="Lato Black"/>
                <a:sym typeface="Lato Black"/>
              </a:defRPr>
            </a:lvl5pPr>
            <a:lvl6pPr lvl="5">
              <a:spcBef>
                <a:spcPts val="0"/>
              </a:spcBef>
              <a:spcAft>
                <a:spcPts val="0"/>
              </a:spcAft>
              <a:buClr>
                <a:schemeClr val="lt1"/>
              </a:buClr>
              <a:buSzPts val="2800"/>
              <a:buFont typeface="Lato Black"/>
              <a:buNone/>
              <a:defRPr sz="2800">
                <a:solidFill>
                  <a:schemeClr val="lt1"/>
                </a:solidFill>
                <a:latin typeface="Lato Black"/>
                <a:ea typeface="Lato Black"/>
                <a:cs typeface="Lato Black"/>
                <a:sym typeface="Lato Black"/>
              </a:defRPr>
            </a:lvl6pPr>
            <a:lvl7pPr lvl="6">
              <a:spcBef>
                <a:spcPts val="0"/>
              </a:spcBef>
              <a:spcAft>
                <a:spcPts val="0"/>
              </a:spcAft>
              <a:buClr>
                <a:schemeClr val="lt1"/>
              </a:buClr>
              <a:buSzPts val="2800"/>
              <a:buFont typeface="Lato Black"/>
              <a:buNone/>
              <a:defRPr sz="2800">
                <a:solidFill>
                  <a:schemeClr val="lt1"/>
                </a:solidFill>
                <a:latin typeface="Lato Black"/>
                <a:ea typeface="Lato Black"/>
                <a:cs typeface="Lato Black"/>
                <a:sym typeface="Lato Black"/>
              </a:defRPr>
            </a:lvl7pPr>
            <a:lvl8pPr lvl="7">
              <a:spcBef>
                <a:spcPts val="0"/>
              </a:spcBef>
              <a:spcAft>
                <a:spcPts val="0"/>
              </a:spcAft>
              <a:buClr>
                <a:schemeClr val="lt1"/>
              </a:buClr>
              <a:buSzPts val="2800"/>
              <a:buFont typeface="Lato Black"/>
              <a:buNone/>
              <a:defRPr sz="2800">
                <a:solidFill>
                  <a:schemeClr val="lt1"/>
                </a:solidFill>
                <a:latin typeface="Lato Black"/>
                <a:ea typeface="Lato Black"/>
                <a:cs typeface="Lato Black"/>
                <a:sym typeface="Lato Black"/>
              </a:defRPr>
            </a:lvl8pPr>
            <a:lvl9pPr lvl="8">
              <a:spcBef>
                <a:spcPts val="0"/>
              </a:spcBef>
              <a:spcAft>
                <a:spcPts val="0"/>
              </a:spcAft>
              <a:buClr>
                <a:schemeClr val="lt1"/>
              </a:buClr>
              <a:buSzPts val="2800"/>
              <a:buFont typeface="Lato Black"/>
              <a:buNone/>
              <a:defRPr sz="2800">
                <a:solidFill>
                  <a:schemeClr val="lt1"/>
                </a:solidFill>
                <a:latin typeface="Lato Black"/>
                <a:ea typeface="Lato Black"/>
                <a:cs typeface="Lato Black"/>
                <a:sym typeface="Lato Black"/>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5.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0.png"/><Relationship Id="rId5" Type="http://schemas.openxmlformats.org/officeDocument/2006/relationships/image" Target="../media/image22.png"/><Relationship Id="rId6" Type="http://schemas.openxmlformats.org/officeDocument/2006/relationships/image" Target="../media/image6.png"/><Relationship Id="rId7" Type="http://schemas.openxmlformats.org/officeDocument/2006/relationships/image" Target="../media/image12.png"/><Relationship Id="rId8"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www.moreincommon.org.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B841"/>
        </a:solidFill>
      </p:bgPr>
    </p:bg>
    <p:spTree>
      <p:nvGrpSpPr>
        <p:cNvPr id="74" name="Shape 74"/>
        <p:cNvGrpSpPr/>
        <p:nvPr/>
      </p:nvGrpSpPr>
      <p:grpSpPr>
        <a:xfrm>
          <a:off x="0" y="0"/>
          <a:ext cx="0" cy="0"/>
          <a:chOff x="0" y="0"/>
          <a:chExt cx="0" cy="0"/>
        </a:xfrm>
      </p:grpSpPr>
      <p:sp>
        <p:nvSpPr>
          <p:cNvPr id="75" name="Google Shape;75;p13"/>
          <p:cNvSpPr txBox="1"/>
          <p:nvPr>
            <p:ph type="ctrTitle"/>
          </p:nvPr>
        </p:nvSpPr>
        <p:spPr>
          <a:xfrm>
            <a:off x="1509305" y="1631129"/>
            <a:ext cx="5046000" cy="2052600"/>
          </a:xfrm>
          <a:prstGeom prst="rect">
            <a:avLst/>
          </a:prstGeom>
          <a:noFill/>
        </p:spPr>
        <p:txBody>
          <a:bodyPr anchorCtr="0" anchor="b" bIns="182875" lIns="365750" spcFirstLastPara="1" rIns="365750" wrap="square" tIns="182875">
            <a:normAutofit/>
          </a:bodyPr>
          <a:lstStyle/>
          <a:p>
            <a:pPr indent="0" lvl="0" marL="0" rtl="0" algn="l">
              <a:spcBef>
                <a:spcPts val="0"/>
              </a:spcBef>
              <a:spcAft>
                <a:spcPts val="0"/>
              </a:spcAft>
              <a:buNone/>
            </a:pPr>
            <a:r>
              <a:rPr lang="en"/>
              <a:t>Progressive Activists</a:t>
            </a:r>
            <a:endParaRPr/>
          </a:p>
        </p:txBody>
      </p:sp>
      <p:sp>
        <p:nvSpPr>
          <p:cNvPr id="76" name="Google Shape;76;p13"/>
          <p:cNvSpPr txBox="1"/>
          <p:nvPr>
            <p:ph idx="1" type="subTitle"/>
          </p:nvPr>
        </p:nvSpPr>
        <p:spPr>
          <a:xfrm>
            <a:off x="1534925" y="3632954"/>
            <a:ext cx="5046000" cy="792600"/>
          </a:xfrm>
          <a:prstGeom prst="rect">
            <a:avLst/>
          </a:prstGeom>
        </p:spPr>
        <p:txBody>
          <a:bodyPr anchorCtr="0" anchor="t" bIns="91425" lIns="365750" spcFirstLastPara="1" rIns="91425" wrap="square" tIns="91425">
            <a:normAutofit/>
          </a:bodyPr>
          <a:lstStyle/>
          <a:p>
            <a:pPr indent="0" lvl="0" marL="0" rtl="0" algn="l">
              <a:spcBef>
                <a:spcPts val="0"/>
              </a:spcBef>
              <a:spcAft>
                <a:spcPts val="0"/>
              </a:spcAft>
              <a:buNone/>
            </a:pPr>
            <a:r>
              <a:rPr lang="en"/>
              <a:t>February 2025</a:t>
            </a:r>
            <a:endParaRPr/>
          </a:p>
        </p:txBody>
      </p:sp>
      <p:pic>
        <p:nvPicPr>
          <p:cNvPr id="77" name="Google Shape;77;p13"/>
          <p:cNvPicPr preferRelativeResize="0"/>
          <p:nvPr/>
        </p:nvPicPr>
        <p:blipFill>
          <a:blip r:embed="rId3">
            <a:alphaModFix/>
          </a:blip>
          <a:stretch>
            <a:fillRect/>
          </a:stretch>
        </p:blipFill>
        <p:spPr>
          <a:xfrm>
            <a:off x="6933725" y="3052700"/>
            <a:ext cx="1782126" cy="178212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2"/>
          <p:cNvSpPr txBox="1"/>
          <p:nvPr>
            <p:ph type="title"/>
          </p:nvPr>
        </p:nvSpPr>
        <p:spPr>
          <a:xfrm>
            <a:off x="0" y="0"/>
            <a:ext cx="9144000" cy="799500"/>
          </a:xfrm>
          <a:prstGeom prst="rect">
            <a:avLst/>
          </a:prstGeom>
          <a:solidFill>
            <a:srgbClr val="EAB841"/>
          </a:solidFill>
        </p:spPr>
        <p:txBody>
          <a:bodyPr anchorCtr="0" anchor="ctr" bIns="182875" lIns="365750" spcFirstLastPara="1" rIns="365750" wrap="square" tIns="182875">
            <a:normAutofit fontScale="90000"/>
          </a:bodyPr>
          <a:lstStyle/>
          <a:p>
            <a:pPr indent="0" lvl="0" marL="0" rtl="0" algn="l">
              <a:spcBef>
                <a:spcPts val="0"/>
              </a:spcBef>
              <a:spcAft>
                <a:spcPts val="0"/>
              </a:spcAft>
              <a:buNone/>
            </a:pPr>
            <a:r>
              <a:rPr lang="en"/>
              <a:t>Progressive </a:t>
            </a:r>
            <a:r>
              <a:rPr lang="en"/>
              <a:t>Activists</a:t>
            </a:r>
            <a:r>
              <a:rPr lang="en"/>
              <a:t> are less willing to make </a:t>
            </a:r>
            <a:r>
              <a:rPr lang="en"/>
              <a:t>space</a:t>
            </a:r>
            <a:r>
              <a:rPr lang="en"/>
              <a:t> for debate</a:t>
            </a:r>
            <a:endParaRPr/>
          </a:p>
        </p:txBody>
      </p:sp>
      <p:sp>
        <p:nvSpPr>
          <p:cNvPr id="155" name="Google Shape;155;p22"/>
          <p:cNvSpPr/>
          <p:nvPr/>
        </p:nvSpPr>
        <p:spPr>
          <a:xfrm>
            <a:off x="5536100" y="917850"/>
            <a:ext cx="3409200" cy="4107300"/>
          </a:xfrm>
          <a:prstGeom prst="rect">
            <a:avLst/>
          </a:prstGeom>
          <a:solidFill>
            <a:srgbClr val="FFF6E4"/>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b="1" lang="en">
                <a:latin typeface="Lato"/>
                <a:ea typeface="Lato"/>
                <a:cs typeface="Lato"/>
                <a:sym typeface="Lato"/>
              </a:rPr>
              <a:t>Progressive Activists are less willing than other groups to make space for debate on divisive issues.</a:t>
            </a:r>
            <a:r>
              <a:rPr lang="en">
                <a:latin typeface="Lato"/>
                <a:ea typeface="Lato"/>
                <a:cs typeface="Lato"/>
                <a:sym typeface="Lato"/>
              </a:rPr>
              <a:t> Progressive Activists are the only segment to say we should prioritise protecting people from hate speech over protecting freedom of speech, and are more likely than other groups to believe that some issues should not be subject to debate at all. </a:t>
            </a:r>
            <a:endParaRPr>
              <a:latin typeface="Lato"/>
              <a:ea typeface="Lato"/>
              <a:cs typeface="Lato"/>
              <a:sym typeface="Lato"/>
            </a:endParaRPr>
          </a:p>
        </p:txBody>
      </p:sp>
      <p:pic>
        <p:nvPicPr>
          <p:cNvPr id="156" name="Google Shape;156;p22"/>
          <p:cNvPicPr preferRelativeResize="0"/>
          <p:nvPr/>
        </p:nvPicPr>
        <p:blipFill>
          <a:blip r:embed="rId3">
            <a:alphaModFix/>
          </a:blip>
          <a:stretch>
            <a:fillRect/>
          </a:stretch>
        </p:blipFill>
        <p:spPr>
          <a:xfrm>
            <a:off x="152400" y="951900"/>
            <a:ext cx="5231300" cy="3923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3"/>
          <p:cNvSpPr txBox="1"/>
          <p:nvPr>
            <p:ph type="title"/>
          </p:nvPr>
        </p:nvSpPr>
        <p:spPr>
          <a:xfrm>
            <a:off x="0" y="0"/>
            <a:ext cx="9144000" cy="799500"/>
          </a:xfrm>
          <a:prstGeom prst="rect">
            <a:avLst/>
          </a:prstGeom>
          <a:solidFill>
            <a:srgbClr val="EAB841"/>
          </a:solidFill>
        </p:spPr>
        <p:txBody>
          <a:bodyPr anchorCtr="0" anchor="ctr" bIns="182875" lIns="365750" spcFirstLastPara="1" rIns="365750" wrap="square" tIns="182875">
            <a:normAutofit/>
          </a:bodyPr>
          <a:lstStyle/>
          <a:p>
            <a:pPr indent="0" lvl="0" marL="0" rtl="0" algn="l">
              <a:spcBef>
                <a:spcPts val="0"/>
              </a:spcBef>
              <a:spcAft>
                <a:spcPts val="0"/>
              </a:spcAft>
              <a:buNone/>
            </a:pPr>
            <a:r>
              <a:rPr lang="en"/>
              <a:t>Progressive Activists on protest</a:t>
            </a:r>
            <a:endParaRPr/>
          </a:p>
        </p:txBody>
      </p:sp>
      <p:sp>
        <p:nvSpPr>
          <p:cNvPr id="162" name="Google Shape;162;p23"/>
          <p:cNvSpPr/>
          <p:nvPr/>
        </p:nvSpPr>
        <p:spPr>
          <a:xfrm>
            <a:off x="5536100" y="917850"/>
            <a:ext cx="3409200" cy="4107300"/>
          </a:xfrm>
          <a:prstGeom prst="rect">
            <a:avLst/>
          </a:prstGeom>
          <a:solidFill>
            <a:srgbClr val="FFF6E4"/>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b="1" lang="en">
                <a:latin typeface="Lato"/>
                <a:ea typeface="Lato"/>
                <a:cs typeface="Lato"/>
                <a:sym typeface="Lato"/>
              </a:rPr>
              <a:t>Progressive Activists are much more supportive of disruptive forms of protest.</a:t>
            </a:r>
            <a:r>
              <a:rPr lang="en">
                <a:latin typeface="Lato"/>
                <a:ea typeface="Lato"/>
                <a:cs typeface="Lato"/>
                <a:sym typeface="Lato"/>
              </a:rPr>
              <a:t> For example, they are the only segment to see Just Stop Oil as a force for good. Sixty five per cent of the public believe that blocking roads is never an acceptable form of protest, compared to just 25 per cent of Progressive Activists. </a:t>
            </a:r>
            <a:endParaRPr>
              <a:latin typeface="Lato"/>
              <a:ea typeface="Lato"/>
              <a:cs typeface="Lato"/>
              <a:sym typeface="Lato"/>
            </a:endParaRPr>
          </a:p>
        </p:txBody>
      </p:sp>
      <p:pic>
        <p:nvPicPr>
          <p:cNvPr id="163" name="Google Shape;163;p23"/>
          <p:cNvPicPr preferRelativeResize="0"/>
          <p:nvPr/>
        </p:nvPicPr>
        <p:blipFill>
          <a:blip r:embed="rId3">
            <a:alphaModFix/>
          </a:blip>
          <a:stretch>
            <a:fillRect/>
          </a:stretch>
        </p:blipFill>
        <p:spPr>
          <a:xfrm>
            <a:off x="192075" y="1009750"/>
            <a:ext cx="5231300" cy="3923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0" y="0"/>
            <a:ext cx="9144000" cy="799500"/>
          </a:xfrm>
          <a:prstGeom prst="rect">
            <a:avLst/>
          </a:prstGeom>
          <a:solidFill>
            <a:srgbClr val="EAB841"/>
          </a:solidFill>
        </p:spPr>
        <p:txBody>
          <a:bodyPr anchorCtr="0" anchor="ctr" bIns="182875" lIns="365750" spcFirstLastPara="1" rIns="365750" wrap="square" tIns="182875">
            <a:normAutofit/>
          </a:bodyPr>
          <a:lstStyle/>
          <a:p>
            <a:pPr indent="0" lvl="0" marL="0" rtl="0" algn="l">
              <a:spcBef>
                <a:spcPts val="0"/>
              </a:spcBef>
              <a:spcAft>
                <a:spcPts val="0"/>
              </a:spcAft>
              <a:buNone/>
            </a:pPr>
            <a:r>
              <a:rPr lang="en"/>
              <a:t>Three Progressive Activist archetypes</a:t>
            </a:r>
            <a:endParaRPr/>
          </a:p>
        </p:txBody>
      </p:sp>
      <p:pic>
        <p:nvPicPr>
          <p:cNvPr id="169" name="Google Shape;169;p24"/>
          <p:cNvPicPr preferRelativeResize="0"/>
          <p:nvPr/>
        </p:nvPicPr>
        <p:blipFill rotWithShape="1">
          <a:blip r:embed="rId3">
            <a:alphaModFix/>
          </a:blip>
          <a:srcRect b="0" l="1189" r="2877" t="0"/>
          <a:stretch/>
        </p:blipFill>
        <p:spPr>
          <a:xfrm>
            <a:off x="0" y="799500"/>
            <a:ext cx="5111476" cy="4344001"/>
          </a:xfrm>
          <a:prstGeom prst="rect">
            <a:avLst/>
          </a:prstGeom>
          <a:noFill/>
          <a:ln>
            <a:noFill/>
          </a:ln>
        </p:spPr>
      </p:pic>
      <p:sp>
        <p:nvSpPr>
          <p:cNvPr id="170" name="Google Shape;170;p24"/>
          <p:cNvSpPr/>
          <p:nvPr/>
        </p:nvSpPr>
        <p:spPr>
          <a:xfrm>
            <a:off x="4993400" y="2247500"/>
            <a:ext cx="4150800" cy="1448100"/>
          </a:xfrm>
          <a:prstGeom prst="rect">
            <a:avLst/>
          </a:prstGeom>
          <a:solidFill>
            <a:srgbClr val="FEE59A"/>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b="1" lang="en">
                <a:latin typeface="Lato"/>
                <a:ea typeface="Lato"/>
                <a:cs typeface="Lato"/>
                <a:sym typeface="Lato"/>
              </a:rPr>
              <a:t>Quiet Ideologues </a:t>
            </a:r>
            <a:r>
              <a:rPr lang="en">
                <a:latin typeface="Lato Light"/>
                <a:ea typeface="Lato Light"/>
                <a:cs typeface="Lato Light"/>
                <a:sym typeface="Lato Light"/>
              </a:rPr>
              <a:t>h</a:t>
            </a:r>
            <a:r>
              <a:rPr lang="en">
                <a:latin typeface="Lato Light"/>
                <a:ea typeface="Lato Light"/>
                <a:cs typeface="Lato Light"/>
                <a:sym typeface="Lato Light"/>
              </a:rPr>
              <a:t>old strong progressive beliefs and share the same fundamental worldview as Vocal Ideologues, but prefer not to express these views publicly or challenge authority directly. They are more likely to work within organisational structures and avoid workplace confrontation.</a:t>
            </a:r>
            <a:endParaRPr>
              <a:latin typeface="Lato Light"/>
              <a:ea typeface="Lato Light"/>
              <a:cs typeface="Lato Light"/>
              <a:sym typeface="Lato Light"/>
            </a:endParaRPr>
          </a:p>
        </p:txBody>
      </p:sp>
      <p:sp>
        <p:nvSpPr>
          <p:cNvPr id="171" name="Google Shape;171;p24"/>
          <p:cNvSpPr/>
          <p:nvPr/>
        </p:nvSpPr>
        <p:spPr>
          <a:xfrm>
            <a:off x="4993400" y="799500"/>
            <a:ext cx="4150800" cy="1448100"/>
          </a:xfrm>
          <a:prstGeom prst="rect">
            <a:avLst/>
          </a:prstGeom>
          <a:solidFill>
            <a:srgbClr val="D4C5B2"/>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b="1" lang="en">
                <a:latin typeface="Lato"/>
                <a:ea typeface="Lato"/>
                <a:cs typeface="Lato"/>
                <a:sym typeface="Lato"/>
              </a:rPr>
              <a:t>Undogmatic Progressives </a:t>
            </a:r>
            <a:r>
              <a:rPr lang="en">
                <a:latin typeface="Lato Light"/>
                <a:ea typeface="Lato Light"/>
                <a:cs typeface="Lato Light"/>
                <a:sym typeface="Lato Light"/>
              </a:rPr>
              <a:t>h</a:t>
            </a:r>
            <a:r>
              <a:rPr lang="en">
                <a:latin typeface="Lato Light"/>
                <a:ea typeface="Lato Light"/>
                <a:cs typeface="Lato Light"/>
                <a:sym typeface="Lato Light"/>
              </a:rPr>
              <a:t>old more moderate progressive view</a:t>
            </a:r>
            <a:r>
              <a:rPr lang="en">
                <a:latin typeface="Lato Light"/>
                <a:ea typeface="Lato Light"/>
                <a:cs typeface="Lato Light"/>
                <a:sym typeface="Lato Light"/>
              </a:rPr>
              <a:t>s and see politics as less central to their identity. They are more open to compromise on certain issues, and less restrictive about who should or should not be involved in progressive campaigns.</a:t>
            </a:r>
            <a:endParaRPr>
              <a:latin typeface="Lato Light"/>
              <a:ea typeface="Lato Light"/>
              <a:cs typeface="Lato Light"/>
              <a:sym typeface="Lato Light"/>
            </a:endParaRPr>
          </a:p>
        </p:txBody>
      </p:sp>
      <p:sp>
        <p:nvSpPr>
          <p:cNvPr id="172" name="Google Shape;172;p24"/>
          <p:cNvSpPr/>
          <p:nvPr/>
        </p:nvSpPr>
        <p:spPr>
          <a:xfrm>
            <a:off x="4993400" y="3695500"/>
            <a:ext cx="4150800" cy="1448100"/>
          </a:xfrm>
          <a:prstGeom prst="rect">
            <a:avLst/>
          </a:prstGeom>
          <a:solidFill>
            <a:srgbClr val="FFD2A3"/>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b="1" lang="en">
                <a:latin typeface="Lato"/>
                <a:ea typeface="Lato"/>
                <a:cs typeface="Lato"/>
                <a:sym typeface="Lato"/>
              </a:rPr>
              <a:t>Vocal Ideologues </a:t>
            </a:r>
            <a:r>
              <a:rPr lang="en">
                <a:latin typeface="Lato Light"/>
                <a:ea typeface="Lato Light"/>
                <a:cs typeface="Lato Light"/>
                <a:sym typeface="Lato Light"/>
              </a:rPr>
              <a:t>are the</a:t>
            </a:r>
            <a:r>
              <a:rPr lang="en">
                <a:latin typeface="Lato Light"/>
                <a:ea typeface="Lato Light"/>
                <a:cs typeface="Lato Light"/>
                <a:sym typeface="Lato Light"/>
              </a:rPr>
              <a:t> most outspoken and of the three groups - they see their political beliefs as central to their identity and feel compelled to speak out against perceived injustice wherever they encounter it. They are more willing to challenge authority and support disruptive tactics.</a:t>
            </a:r>
            <a:endParaRPr>
              <a:latin typeface="Lato Light"/>
              <a:ea typeface="Lato Light"/>
              <a:cs typeface="Lato Light"/>
              <a:sym typeface="Lato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5"/>
          <p:cNvSpPr txBox="1"/>
          <p:nvPr>
            <p:ph type="title"/>
          </p:nvPr>
        </p:nvSpPr>
        <p:spPr>
          <a:xfrm>
            <a:off x="0" y="0"/>
            <a:ext cx="9144000" cy="799500"/>
          </a:xfrm>
          <a:prstGeom prst="rect">
            <a:avLst/>
          </a:prstGeom>
          <a:solidFill>
            <a:srgbClr val="EAB841"/>
          </a:solidFill>
        </p:spPr>
        <p:txBody>
          <a:bodyPr anchorCtr="0" anchor="ctr" bIns="182875" lIns="365750" spcFirstLastPara="1" rIns="365750" wrap="square" tIns="182875">
            <a:normAutofit/>
          </a:bodyPr>
          <a:lstStyle/>
          <a:p>
            <a:pPr indent="0" lvl="0" marL="0" rtl="0" algn="l">
              <a:spcBef>
                <a:spcPts val="0"/>
              </a:spcBef>
              <a:spcAft>
                <a:spcPts val="0"/>
              </a:spcAft>
              <a:buNone/>
            </a:pPr>
            <a:r>
              <a:rPr lang="en"/>
              <a:t>Three Progressive Activist archetypes</a:t>
            </a:r>
            <a:endParaRPr/>
          </a:p>
        </p:txBody>
      </p:sp>
      <p:pic>
        <p:nvPicPr>
          <p:cNvPr id="178" name="Google Shape;178;p25"/>
          <p:cNvPicPr preferRelativeResize="0"/>
          <p:nvPr/>
        </p:nvPicPr>
        <p:blipFill>
          <a:blip r:embed="rId3">
            <a:alphaModFix/>
          </a:blip>
          <a:stretch>
            <a:fillRect/>
          </a:stretch>
        </p:blipFill>
        <p:spPr>
          <a:xfrm>
            <a:off x="4591300" y="951900"/>
            <a:ext cx="4039200" cy="4039200"/>
          </a:xfrm>
          <a:prstGeom prst="rect">
            <a:avLst/>
          </a:prstGeom>
          <a:noFill/>
          <a:ln>
            <a:noFill/>
          </a:ln>
        </p:spPr>
      </p:pic>
      <p:pic>
        <p:nvPicPr>
          <p:cNvPr id="179" name="Google Shape;179;p25"/>
          <p:cNvPicPr preferRelativeResize="0"/>
          <p:nvPr/>
        </p:nvPicPr>
        <p:blipFill>
          <a:blip r:embed="rId4">
            <a:alphaModFix/>
          </a:blip>
          <a:stretch>
            <a:fillRect/>
          </a:stretch>
        </p:blipFill>
        <p:spPr>
          <a:xfrm>
            <a:off x="342725" y="951900"/>
            <a:ext cx="4039200" cy="4039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B841"/>
        </a:solidFill>
      </p:bgPr>
    </p:bg>
    <p:spTree>
      <p:nvGrpSpPr>
        <p:cNvPr id="183" name="Shape 183"/>
        <p:cNvGrpSpPr/>
        <p:nvPr/>
      </p:nvGrpSpPr>
      <p:grpSpPr>
        <a:xfrm>
          <a:off x="0" y="0"/>
          <a:ext cx="0" cy="0"/>
          <a:chOff x="0" y="0"/>
          <a:chExt cx="0" cy="0"/>
        </a:xfrm>
      </p:grpSpPr>
      <p:sp>
        <p:nvSpPr>
          <p:cNvPr id="184" name="Google Shape;184;p26"/>
          <p:cNvSpPr txBox="1"/>
          <p:nvPr>
            <p:ph type="title"/>
          </p:nvPr>
        </p:nvSpPr>
        <p:spPr>
          <a:xfrm>
            <a:off x="1366050" y="2705200"/>
            <a:ext cx="6555600" cy="841800"/>
          </a:xfrm>
          <a:prstGeom prst="rect">
            <a:avLst/>
          </a:prstGeom>
          <a:noFill/>
        </p:spPr>
        <p:txBody>
          <a:bodyPr anchorCtr="0" anchor="ctr" bIns="182875" lIns="365750" spcFirstLastPara="1" rIns="365750" wrap="square" tIns="182875">
            <a:normAutofit fontScale="90000"/>
          </a:bodyPr>
          <a:lstStyle/>
          <a:p>
            <a:pPr indent="0" lvl="0" marL="0" rtl="0" algn="l">
              <a:spcBef>
                <a:spcPts val="0"/>
              </a:spcBef>
              <a:spcAft>
                <a:spcPts val="0"/>
              </a:spcAft>
              <a:buNone/>
            </a:pPr>
            <a:r>
              <a:rPr lang="en"/>
              <a:t>Inclusive and effective campaigning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8" name="Shape 188"/>
        <p:cNvGrpSpPr/>
        <p:nvPr/>
      </p:nvGrpSpPr>
      <p:grpSpPr>
        <a:xfrm>
          <a:off x="0" y="0"/>
          <a:ext cx="0" cy="0"/>
          <a:chOff x="0" y="0"/>
          <a:chExt cx="0" cy="0"/>
        </a:xfrm>
      </p:grpSpPr>
      <p:sp>
        <p:nvSpPr>
          <p:cNvPr id="189" name="Google Shape;189;p27"/>
          <p:cNvSpPr txBox="1"/>
          <p:nvPr>
            <p:ph type="title"/>
          </p:nvPr>
        </p:nvSpPr>
        <p:spPr>
          <a:xfrm>
            <a:off x="0" y="0"/>
            <a:ext cx="9144000" cy="799500"/>
          </a:xfrm>
          <a:prstGeom prst="rect">
            <a:avLst/>
          </a:prstGeom>
          <a:solidFill>
            <a:srgbClr val="EAB841"/>
          </a:solidFill>
        </p:spPr>
        <p:txBody>
          <a:bodyPr anchorCtr="0" anchor="ctr" bIns="182875" lIns="365750" spcFirstLastPara="1" rIns="365750" wrap="square" tIns="182875">
            <a:normAutofit/>
          </a:bodyPr>
          <a:lstStyle/>
          <a:p>
            <a:pPr indent="0" lvl="0" marL="0" rtl="0" algn="l">
              <a:spcBef>
                <a:spcPts val="0"/>
              </a:spcBef>
              <a:spcAft>
                <a:spcPts val="0"/>
              </a:spcAft>
              <a:buNone/>
            </a:pPr>
            <a:r>
              <a:rPr lang="en"/>
              <a:t>Is progressive campaigning working?</a:t>
            </a:r>
            <a:endParaRPr/>
          </a:p>
        </p:txBody>
      </p:sp>
      <p:sp>
        <p:nvSpPr>
          <p:cNvPr id="190" name="Google Shape;190;p27"/>
          <p:cNvSpPr/>
          <p:nvPr/>
        </p:nvSpPr>
        <p:spPr>
          <a:xfrm>
            <a:off x="5536100" y="917850"/>
            <a:ext cx="3409200" cy="4107300"/>
          </a:xfrm>
          <a:prstGeom prst="rect">
            <a:avLst/>
          </a:prstGeom>
          <a:solidFill>
            <a:srgbClr val="FFF6E4"/>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a:latin typeface="Lato"/>
                <a:ea typeface="Lato"/>
                <a:cs typeface="Lato"/>
                <a:sym typeface="Lato"/>
              </a:rPr>
              <a:t>Donald Trump's victory in the 2024 election served as a wake-up call for progressive campaigners, with post-election research showing voters felt Democrats prioritized social issues over economic concerns. This pattern of progressive campaigns struggling to maintain public support isn't limited to the US. In the UK, support for transgender people's right to change their legal sex has dropped dramatically from 58% in 2016 to 30% in 2022, despite increased advocacy during this period. </a:t>
            </a:r>
            <a:endParaRPr>
              <a:latin typeface="Lato"/>
              <a:ea typeface="Lato"/>
              <a:cs typeface="Lato"/>
              <a:sym typeface="Lato"/>
            </a:endParaRPr>
          </a:p>
        </p:txBody>
      </p:sp>
      <p:pic>
        <p:nvPicPr>
          <p:cNvPr id="191" name="Google Shape;191;p27"/>
          <p:cNvPicPr preferRelativeResize="0"/>
          <p:nvPr/>
        </p:nvPicPr>
        <p:blipFill>
          <a:blip r:embed="rId3">
            <a:alphaModFix/>
          </a:blip>
          <a:stretch>
            <a:fillRect/>
          </a:stretch>
        </p:blipFill>
        <p:spPr>
          <a:xfrm>
            <a:off x="131225" y="958950"/>
            <a:ext cx="5231300" cy="3923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8"/>
          <p:cNvSpPr txBox="1"/>
          <p:nvPr>
            <p:ph type="title"/>
          </p:nvPr>
        </p:nvSpPr>
        <p:spPr>
          <a:xfrm>
            <a:off x="0" y="0"/>
            <a:ext cx="9144000" cy="799500"/>
          </a:xfrm>
          <a:prstGeom prst="rect">
            <a:avLst/>
          </a:prstGeom>
          <a:solidFill>
            <a:srgbClr val="EAB841"/>
          </a:solidFill>
        </p:spPr>
        <p:txBody>
          <a:bodyPr anchorCtr="0" anchor="ctr" bIns="182875" lIns="365750" spcFirstLastPara="1" rIns="365750" wrap="square" tIns="182875">
            <a:normAutofit/>
          </a:bodyPr>
          <a:lstStyle/>
          <a:p>
            <a:pPr indent="0" lvl="0" marL="0" rtl="0" algn="l">
              <a:spcBef>
                <a:spcPts val="0"/>
              </a:spcBef>
              <a:spcAft>
                <a:spcPts val="0"/>
              </a:spcAft>
              <a:buNone/>
            </a:pPr>
            <a:r>
              <a:rPr lang="en"/>
              <a:t>Know your audience </a:t>
            </a:r>
            <a:endParaRPr/>
          </a:p>
        </p:txBody>
      </p:sp>
      <p:sp>
        <p:nvSpPr>
          <p:cNvPr id="197" name="Google Shape;197;p28"/>
          <p:cNvSpPr/>
          <p:nvPr/>
        </p:nvSpPr>
        <p:spPr>
          <a:xfrm>
            <a:off x="5536100" y="917850"/>
            <a:ext cx="3409200" cy="4107300"/>
          </a:xfrm>
          <a:prstGeom prst="rect">
            <a:avLst/>
          </a:prstGeom>
          <a:solidFill>
            <a:srgbClr val="FFF6E4"/>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b="1" lang="en">
                <a:latin typeface="Lato"/>
                <a:ea typeface="Lato"/>
                <a:cs typeface="Lato"/>
                <a:sym typeface="Lato"/>
              </a:rPr>
              <a:t>Progressive Activists tend to overestimate the extent of support for progressive causes in Britain by a factor of two or three</a:t>
            </a:r>
            <a:r>
              <a:rPr lang="en">
                <a:latin typeface="Lato"/>
                <a:ea typeface="Lato"/>
                <a:cs typeface="Lato"/>
                <a:sym typeface="Lato"/>
              </a:rPr>
              <a:t>. This can mean campaigners are less likely to see the need to expand their coalition. Campaigners who overestimate their starting support are more likely to focus on messages and tactics designed to ‘activate the base’ and which command ‘in-group approval’ rather than persuading those who are more agnostic and sceptical. For many campaigns, the starting point should be persuasion and listening.</a:t>
            </a:r>
            <a:endParaRPr>
              <a:latin typeface="Lato"/>
              <a:ea typeface="Lato"/>
              <a:cs typeface="Lato"/>
              <a:sym typeface="Lato"/>
            </a:endParaRPr>
          </a:p>
        </p:txBody>
      </p:sp>
      <p:pic>
        <p:nvPicPr>
          <p:cNvPr id="198" name="Google Shape;198;p28"/>
          <p:cNvPicPr preferRelativeResize="0"/>
          <p:nvPr/>
        </p:nvPicPr>
        <p:blipFill>
          <a:blip r:embed="rId3">
            <a:alphaModFix/>
          </a:blip>
          <a:stretch>
            <a:fillRect/>
          </a:stretch>
        </p:blipFill>
        <p:spPr>
          <a:xfrm>
            <a:off x="152400" y="951900"/>
            <a:ext cx="5231300" cy="3923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9"/>
          <p:cNvSpPr txBox="1"/>
          <p:nvPr>
            <p:ph type="title"/>
          </p:nvPr>
        </p:nvSpPr>
        <p:spPr>
          <a:xfrm>
            <a:off x="0" y="0"/>
            <a:ext cx="9144000" cy="799500"/>
          </a:xfrm>
          <a:prstGeom prst="rect">
            <a:avLst/>
          </a:prstGeom>
          <a:solidFill>
            <a:srgbClr val="EAB841"/>
          </a:solidFill>
        </p:spPr>
        <p:txBody>
          <a:bodyPr anchorCtr="0" anchor="ctr" bIns="182875" lIns="365750" spcFirstLastPara="1" rIns="365750" wrap="square" tIns="182875">
            <a:normAutofit/>
          </a:bodyPr>
          <a:lstStyle/>
          <a:p>
            <a:pPr indent="0" lvl="0" marL="0" rtl="0" algn="l">
              <a:spcBef>
                <a:spcPts val="0"/>
              </a:spcBef>
              <a:spcAft>
                <a:spcPts val="0"/>
              </a:spcAft>
              <a:buNone/>
            </a:pPr>
            <a:r>
              <a:rPr lang="en"/>
              <a:t>Don’t dismiss opposing views</a:t>
            </a:r>
            <a:endParaRPr/>
          </a:p>
        </p:txBody>
      </p:sp>
      <p:sp>
        <p:nvSpPr>
          <p:cNvPr id="204" name="Google Shape;204;p29"/>
          <p:cNvSpPr/>
          <p:nvPr/>
        </p:nvSpPr>
        <p:spPr>
          <a:xfrm>
            <a:off x="5536100" y="917850"/>
            <a:ext cx="3409200" cy="4107300"/>
          </a:xfrm>
          <a:prstGeom prst="rect">
            <a:avLst/>
          </a:prstGeom>
          <a:solidFill>
            <a:srgbClr val="FFF6E4"/>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a:latin typeface="Lato"/>
                <a:ea typeface="Lato"/>
                <a:cs typeface="Lato"/>
                <a:sym typeface="Lato"/>
              </a:rPr>
              <a:t>Progressive Activists are much more likely to think that people with opposing views only hold those views as a </a:t>
            </a:r>
            <a:r>
              <a:rPr lang="en">
                <a:latin typeface="Lato"/>
                <a:ea typeface="Lato"/>
                <a:cs typeface="Lato"/>
                <a:sym typeface="Lato"/>
              </a:rPr>
              <a:t>result</a:t>
            </a:r>
            <a:r>
              <a:rPr lang="en">
                <a:latin typeface="Lato"/>
                <a:ea typeface="Lato"/>
                <a:cs typeface="Lato"/>
                <a:sym typeface="Lato"/>
              </a:rPr>
              <a:t> of misinformation or prejudice.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Brexit provides a good example of this tendency: Progressive Activists are significantly more likely to say the result of the referendum was a result of media manipulation and misinformation than to cite genuine concerns about the EU. This in turn leads to a perception among some Brexit voters that progressives are sneering at them for being  hoodwinked and that they do not really understand their concerns.</a:t>
            </a:r>
            <a:endParaRPr>
              <a:latin typeface="Lato"/>
              <a:ea typeface="Lato"/>
              <a:cs typeface="Lato"/>
              <a:sym typeface="Lato"/>
            </a:endParaRPr>
          </a:p>
        </p:txBody>
      </p:sp>
      <p:pic>
        <p:nvPicPr>
          <p:cNvPr id="205" name="Google Shape;205;p29"/>
          <p:cNvPicPr preferRelativeResize="0"/>
          <p:nvPr/>
        </p:nvPicPr>
        <p:blipFill>
          <a:blip r:embed="rId3">
            <a:alphaModFix/>
          </a:blip>
          <a:stretch>
            <a:fillRect/>
          </a:stretch>
        </p:blipFill>
        <p:spPr>
          <a:xfrm>
            <a:off x="152400" y="951900"/>
            <a:ext cx="5231300" cy="3923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0"/>
          <p:cNvSpPr txBox="1"/>
          <p:nvPr>
            <p:ph type="title"/>
          </p:nvPr>
        </p:nvSpPr>
        <p:spPr>
          <a:xfrm>
            <a:off x="0" y="0"/>
            <a:ext cx="9144000" cy="799500"/>
          </a:xfrm>
          <a:prstGeom prst="rect">
            <a:avLst/>
          </a:prstGeom>
          <a:solidFill>
            <a:srgbClr val="EAB841"/>
          </a:solidFill>
        </p:spPr>
        <p:txBody>
          <a:bodyPr anchorCtr="0" anchor="ctr" bIns="182875" lIns="365750" spcFirstLastPara="1" rIns="365750" wrap="square" tIns="182875">
            <a:normAutofit/>
          </a:bodyPr>
          <a:lstStyle/>
          <a:p>
            <a:pPr indent="0" lvl="0" marL="0" rtl="0" algn="l">
              <a:spcBef>
                <a:spcPts val="0"/>
              </a:spcBef>
              <a:spcAft>
                <a:spcPts val="0"/>
              </a:spcAft>
              <a:buNone/>
            </a:pPr>
            <a:r>
              <a:rPr lang="en"/>
              <a:t>Use inclusive framing</a:t>
            </a:r>
            <a:endParaRPr/>
          </a:p>
        </p:txBody>
      </p:sp>
      <p:sp>
        <p:nvSpPr>
          <p:cNvPr id="211" name="Google Shape;211;p30"/>
          <p:cNvSpPr/>
          <p:nvPr/>
        </p:nvSpPr>
        <p:spPr>
          <a:xfrm>
            <a:off x="5536100" y="917850"/>
            <a:ext cx="3409200" cy="4107300"/>
          </a:xfrm>
          <a:prstGeom prst="rect">
            <a:avLst/>
          </a:prstGeom>
          <a:solidFill>
            <a:srgbClr val="FFF6E4"/>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a:latin typeface="Lato"/>
                <a:ea typeface="Lato"/>
                <a:cs typeface="Lato"/>
                <a:sym typeface="Lato"/>
              </a:rPr>
              <a:t>Much of the language used by Progressive Activists is popular with other Progressive Activists and effective at mobilising their support, but falls flat with other segments. The persistence of racial discrimination is recognised across society, but the concept of white privilege is not. Using framings which reinforce ‘us versus them’ dynamics undermines support for progressive causes - even when the public generally ideas with those ideas in principle.</a:t>
            </a:r>
            <a:endParaRPr>
              <a:latin typeface="Lato"/>
              <a:ea typeface="Lato"/>
              <a:cs typeface="Lato"/>
              <a:sym typeface="Lato"/>
            </a:endParaRPr>
          </a:p>
        </p:txBody>
      </p:sp>
      <p:pic>
        <p:nvPicPr>
          <p:cNvPr id="212" name="Google Shape;212;p30"/>
          <p:cNvPicPr preferRelativeResize="0"/>
          <p:nvPr/>
        </p:nvPicPr>
        <p:blipFill>
          <a:blip r:embed="rId3">
            <a:alphaModFix/>
          </a:blip>
          <a:stretch>
            <a:fillRect/>
          </a:stretch>
        </p:blipFill>
        <p:spPr>
          <a:xfrm>
            <a:off x="152400" y="951900"/>
            <a:ext cx="5231300" cy="3923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1"/>
          <p:cNvSpPr txBox="1"/>
          <p:nvPr>
            <p:ph type="title"/>
          </p:nvPr>
        </p:nvSpPr>
        <p:spPr>
          <a:xfrm>
            <a:off x="0" y="0"/>
            <a:ext cx="9144000" cy="799500"/>
          </a:xfrm>
          <a:prstGeom prst="rect">
            <a:avLst/>
          </a:prstGeom>
          <a:solidFill>
            <a:srgbClr val="EAB841"/>
          </a:solidFill>
        </p:spPr>
        <p:txBody>
          <a:bodyPr anchorCtr="0" anchor="ctr" bIns="182875" lIns="365750" spcFirstLastPara="1" rIns="365750" wrap="square" tIns="182875">
            <a:normAutofit/>
          </a:bodyPr>
          <a:lstStyle/>
          <a:p>
            <a:pPr indent="0" lvl="0" marL="0" rtl="0" algn="l">
              <a:spcBef>
                <a:spcPts val="0"/>
              </a:spcBef>
              <a:spcAft>
                <a:spcPts val="0"/>
              </a:spcAft>
              <a:buNone/>
            </a:pPr>
            <a:r>
              <a:rPr lang="en"/>
              <a:t>Make space for debate</a:t>
            </a:r>
            <a:endParaRPr/>
          </a:p>
        </p:txBody>
      </p:sp>
      <p:sp>
        <p:nvSpPr>
          <p:cNvPr id="218" name="Google Shape;218;p31"/>
          <p:cNvSpPr/>
          <p:nvPr/>
        </p:nvSpPr>
        <p:spPr>
          <a:xfrm>
            <a:off x="5536100" y="917850"/>
            <a:ext cx="3409200" cy="4107300"/>
          </a:xfrm>
          <a:prstGeom prst="rect">
            <a:avLst/>
          </a:prstGeom>
          <a:solidFill>
            <a:srgbClr val="FFF6E4"/>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a:latin typeface="Lato"/>
                <a:ea typeface="Lato"/>
                <a:cs typeface="Lato"/>
                <a:sym typeface="Lato"/>
              </a:rPr>
              <a:t>Progressive Activists are unique amongst the seven segments in their greater likelihood to believe that certain viewpoints are not a legitimate feature of democratic debate. They are the only segment in which a majority (51 per cent) believe some viewpoints are too harmful to be given space in democratic debate, compared to just 33 per cent across other groups.</a:t>
            </a:r>
            <a:endParaRPr>
              <a:latin typeface="Lato"/>
              <a:ea typeface="Lato"/>
              <a:cs typeface="Lato"/>
              <a:sym typeface="Lato"/>
            </a:endParaRPr>
          </a:p>
        </p:txBody>
      </p:sp>
      <p:pic>
        <p:nvPicPr>
          <p:cNvPr id="219" name="Google Shape;219;p31"/>
          <p:cNvPicPr preferRelativeResize="0"/>
          <p:nvPr/>
        </p:nvPicPr>
        <p:blipFill>
          <a:blip r:embed="rId3">
            <a:alphaModFix/>
          </a:blip>
          <a:stretch>
            <a:fillRect/>
          </a:stretch>
        </p:blipFill>
        <p:spPr>
          <a:xfrm>
            <a:off x="152400" y="951900"/>
            <a:ext cx="5231300" cy="3923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cxnSp>
        <p:nvCxnSpPr>
          <p:cNvPr id="82" name="Google Shape;82;p14"/>
          <p:cNvCxnSpPr>
            <a:stCxn id="83" idx="0"/>
            <a:endCxn id="84" idx="2"/>
          </p:cNvCxnSpPr>
          <p:nvPr/>
        </p:nvCxnSpPr>
        <p:spPr>
          <a:xfrm>
            <a:off x="7232400" y="1091550"/>
            <a:ext cx="0" cy="3609900"/>
          </a:xfrm>
          <a:prstGeom prst="straightConnector1">
            <a:avLst/>
          </a:prstGeom>
          <a:noFill/>
          <a:ln cap="flat" cmpd="sng" w="9525">
            <a:solidFill>
              <a:schemeClr val="dk2"/>
            </a:solidFill>
            <a:prstDash val="solid"/>
            <a:round/>
            <a:headEnd len="med" w="med" type="none"/>
            <a:tailEnd len="med" w="med" type="none"/>
          </a:ln>
        </p:spPr>
      </p:cxnSp>
      <p:sp>
        <p:nvSpPr>
          <p:cNvPr id="85" name="Google Shape;85;p14"/>
          <p:cNvSpPr txBox="1"/>
          <p:nvPr>
            <p:ph type="title"/>
          </p:nvPr>
        </p:nvSpPr>
        <p:spPr>
          <a:xfrm>
            <a:off x="200150" y="170425"/>
            <a:ext cx="8520600" cy="572700"/>
          </a:xfrm>
          <a:prstGeom prst="rect">
            <a:avLst/>
          </a:prstGeom>
        </p:spPr>
        <p:txBody>
          <a:bodyPr anchorCtr="0" anchor="ctr" bIns="182875" lIns="365750" spcFirstLastPara="1" rIns="365750" wrap="square" tIns="182875">
            <a:normAutofit fontScale="90000"/>
          </a:bodyPr>
          <a:lstStyle/>
          <a:p>
            <a:pPr indent="0" lvl="0" marL="0" rtl="0" algn="l">
              <a:spcBef>
                <a:spcPts val="0"/>
              </a:spcBef>
              <a:spcAft>
                <a:spcPts val="0"/>
              </a:spcAft>
              <a:buNone/>
            </a:pPr>
            <a:r>
              <a:rPr b="1" lang="en">
                <a:solidFill>
                  <a:srgbClr val="335754"/>
                </a:solidFill>
              </a:rPr>
              <a:t>Overview </a:t>
            </a:r>
            <a:endParaRPr b="1">
              <a:solidFill>
                <a:srgbClr val="335754"/>
              </a:solidFill>
              <a:latin typeface="Lato"/>
              <a:ea typeface="Lato"/>
              <a:cs typeface="Lato"/>
              <a:sym typeface="Lato"/>
            </a:endParaRPr>
          </a:p>
        </p:txBody>
      </p:sp>
      <p:sp>
        <p:nvSpPr>
          <p:cNvPr id="86" name="Google Shape;86;p14"/>
          <p:cNvSpPr txBox="1"/>
          <p:nvPr>
            <p:ph idx="1" type="body"/>
          </p:nvPr>
        </p:nvSpPr>
        <p:spPr>
          <a:xfrm>
            <a:off x="311700" y="1078375"/>
            <a:ext cx="5080500" cy="3942900"/>
          </a:xfrm>
          <a:prstGeom prst="rect">
            <a:avLst/>
          </a:prstGeom>
        </p:spPr>
        <p:txBody>
          <a:bodyPr anchorCtr="0" anchor="t" bIns="91425" lIns="91425" spcFirstLastPara="1" rIns="91425" wrap="square" tIns="91425">
            <a:normAutofit fontScale="77500" lnSpcReduction="10000"/>
          </a:bodyPr>
          <a:lstStyle/>
          <a:p>
            <a:pPr indent="-317182" lvl="0" marL="457200" rtl="0" algn="l">
              <a:spcBef>
                <a:spcPts val="0"/>
              </a:spcBef>
              <a:spcAft>
                <a:spcPts val="0"/>
              </a:spcAft>
              <a:buSzPct val="100000"/>
              <a:buChar char="●"/>
            </a:pPr>
            <a:r>
              <a:rPr lang="en"/>
              <a:t>The ‘British Seven’ segments were formulated in our ‘Britain’s Choice’ report, published in 2020 </a:t>
            </a:r>
            <a:endParaRPr/>
          </a:p>
          <a:p>
            <a:pPr indent="-317182" lvl="0" marL="457200" rtl="0" algn="l">
              <a:spcBef>
                <a:spcPts val="1000"/>
              </a:spcBef>
              <a:spcAft>
                <a:spcPts val="0"/>
              </a:spcAft>
              <a:buSzPct val="100000"/>
              <a:buChar char="●"/>
            </a:pPr>
            <a:r>
              <a:rPr lang="en"/>
              <a:t>They are created entirely from questions around five areas of core beliefs, drawn from social psychology: group identity and tribalism, perceived threat, parenting style and authoritarianism, moral foundations, personal agency and responsibility</a:t>
            </a:r>
            <a:endParaRPr/>
          </a:p>
          <a:p>
            <a:pPr indent="-317182" lvl="0" marL="457200" rtl="0" algn="l">
              <a:spcBef>
                <a:spcPts val="1000"/>
              </a:spcBef>
              <a:spcAft>
                <a:spcPts val="0"/>
              </a:spcAft>
              <a:buSzPct val="100000"/>
              <a:buChar char="●"/>
            </a:pPr>
            <a:r>
              <a:rPr lang="en"/>
              <a:t>No demographic information (race, class, or gender) is used for the segmentation, though the segments created by this process often have demographic differences</a:t>
            </a:r>
            <a:endParaRPr/>
          </a:p>
          <a:p>
            <a:pPr indent="-317182" lvl="0" marL="457200" rtl="0" algn="l">
              <a:spcBef>
                <a:spcPts val="1000"/>
              </a:spcBef>
              <a:spcAft>
                <a:spcPts val="1000"/>
              </a:spcAft>
              <a:buSzPct val="100000"/>
              <a:buChar char="●"/>
            </a:pPr>
            <a:r>
              <a:rPr lang="en"/>
              <a:t>Segmentation shows that values and beliefs are powerful in influencing how individuals form opinions about issues and their behaviour. Often, the segments are more predictive of beliefs than any other metric</a:t>
            </a:r>
            <a:endParaRPr/>
          </a:p>
        </p:txBody>
      </p:sp>
      <p:sp>
        <p:nvSpPr>
          <p:cNvPr id="87" name="Google Shape;87;p14"/>
          <p:cNvSpPr txBox="1"/>
          <p:nvPr>
            <p:ph type="title"/>
          </p:nvPr>
        </p:nvSpPr>
        <p:spPr>
          <a:xfrm>
            <a:off x="0" y="0"/>
            <a:ext cx="9144000" cy="797400"/>
          </a:xfrm>
          <a:prstGeom prst="rect">
            <a:avLst/>
          </a:prstGeom>
          <a:solidFill>
            <a:srgbClr val="EAB841"/>
          </a:solidFill>
        </p:spPr>
        <p:txBody>
          <a:bodyPr anchorCtr="0" anchor="ctr" bIns="91425" lIns="457200" spcFirstLastPara="1" rIns="457200" wrap="square" tIns="182875">
            <a:normAutofit/>
          </a:bodyPr>
          <a:lstStyle/>
          <a:p>
            <a:pPr indent="0" lvl="0" marL="0" rtl="0" algn="l">
              <a:spcBef>
                <a:spcPts val="0"/>
              </a:spcBef>
              <a:spcAft>
                <a:spcPts val="0"/>
              </a:spcAft>
              <a:buNone/>
            </a:pPr>
            <a:r>
              <a:rPr lang="en">
                <a:solidFill>
                  <a:schemeClr val="lt1"/>
                </a:solidFill>
                <a:latin typeface="Lato Black"/>
                <a:ea typeface="Lato Black"/>
                <a:cs typeface="Lato Black"/>
                <a:sym typeface="Lato Black"/>
              </a:rPr>
              <a:t>Our unique lens - The British Seven Segments</a:t>
            </a:r>
            <a:endParaRPr>
              <a:solidFill>
                <a:schemeClr val="lt1"/>
              </a:solidFill>
              <a:latin typeface="Lato Black"/>
              <a:ea typeface="Lato Black"/>
              <a:cs typeface="Lato Black"/>
              <a:sym typeface="Lato Black"/>
            </a:endParaRPr>
          </a:p>
        </p:txBody>
      </p:sp>
      <p:sp>
        <p:nvSpPr>
          <p:cNvPr id="83" name="Google Shape;83;p14"/>
          <p:cNvSpPr/>
          <p:nvPr/>
        </p:nvSpPr>
        <p:spPr>
          <a:xfrm>
            <a:off x="5577450" y="1091550"/>
            <a:ext cx="3309900" cy="523800"/>
          </a:xfrm>
          <a:prstGeom prst="roundRect">
            <a:avLst>
              <a:gd fmla="val 16667" name="adj"/>
            </a:avLst>
          </a:prstGeom>
          <a:solidFill>
            <a:srgbClr val="F4E6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Lato Black"/>
                <a:ea typeface="Lato Black"/>
                <a:cs typeface="Lato Black"/>
                <a:sym typeface="Lato Black"/>
              </a:rPr>
              <a:t>Group identity and tribalism</a:t>
            </a:r>
            <a:endParaRPr>
              <a:latin typeface="Lato Black"/>
              <a:ea typeface="Lato Black"/>
              <a:cs typeface="Lato Black"/>
              <a:sym typeface="Lato Black"/>
            </a:endParaRPr>
          </a:p>
        </p:txBody>
      </p:sp>
      <p:sp>
        <p:nvSpPr>
          <p:cNvPr id="88" name="Google Shape;88;p14"/>
          <p:cNvSpPr/>
          <p:nvPr/>
        </p:nvSpPr>
        <p:spPr>
          <a:xfrm>
            <a:off x="5577450" y="1863075"/>
            <a:ext cx="3309900" cy="523800"/>
          </a:xfrm>
          <a:prstGeom prst="roundRect">
            <a:avLst>
              <a:gd fmla="val 16667" name="adj"/>
            </a:avLst>
          </a:prstGeom>
          <a:solidFill>
            <a:srgbClr val="FFF6E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Lato Black"/>
                <a:ea typeface="Lato Black"/>
                <a:cs typeface="Lato Black"/>
                <a:sym typeface="Lato Black"/>
              </a:rPr>
              <a:t>Perceived threat</a:t>
            </a:r>
            <a:endParaRPr>
              <a:latin typeface="Lato Black"/>
              <a:ea typeface="Lato Black"/>
              <a:cs typeface="Lato Black"/>
              <a:sym typeface="Lato Black"/>
            </a:endParaRPr>
          </a:p>
        </p:txBody>
      </p:sp>
      <p:sp>
        <p:nvSpPr>
          <p:cNvPr id="89" name="Google Shape;89;p14"/>
          <p:cNvSpPr/>
          <p:nvPr/>
        </p:nvSpPr>
        <p:spPr>
          <a:xfrm>
            <a:off x="5577450" y="2634600"/>
            <a:ext cx="3309900" cy="523800"/>
          </a:xfrm>
          <a:prstGeom prst="roundRect">
            <a:avLst>
              <a:gd fmla="val 16667" name="adj"/>
            </a:avLst>
          </a:prstGeom>
          <a:solidFill>
            <a:srgbClr val="EDF3F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Lato Black"/>
                <a:ea typeface="Lato Black"/>
                <a:cs typeface="Lato Black"/>
                <a:sym typeface="Lato Black"/>
              </a:rPr>
              <a:t>Parenting style and authoritarianism</a:t>
            </a:r>
            <a:endParaRPr>
              <a:latin typeface="Lato Black"/>
              <a:ea typeface="Lato Black"/>
              <a:cs typeface="Lato Black"/>
              <a:sym typeface="Lato Black"/>
            </a:endParaRPr>
          </a:p>
        </p:txBody>
      </p:sp>
      <p:sp>
        <p:nvSpPr>
          <p:cNvPr id="90" name="Google Shape;90;p14"/>
          <p:cNvSpPr/>
          <p:nvPr/>
        </p:nvSpPr>
        <p:spPr>
          <a:xfrm>
            <a:off x="5577450" y="3406125"/>
            <a:ext cx="3309900" cy="523800"/>
          </a:xfrm>
          <a:prstGeom prst="roundRect">
            <a:avLst>
              <a:gd fmla="val 16667" name="adj"/>
            </a:avLst>
          </a:prstGeom>
          <a:solidFill>
            <a:srgbClr val="E7EAF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Lato Black"/>
                <a:ea typeface="Lato Black"/>
                <a:cs typeface="Lato Black"/>
                <a:sym typeface="Lato Black"/>
              </a:rPr>
              <a:t>Moral foundations</a:t>
            </a:r>
            <a:endParaRPr>
              <a:latin typeface="Lato Black"/>
              <a:ea typeface="Lato Black"/>
              <a:cs typeface="Lato Black"/>
              <a:sym typeface="Lato Black"/>
            </a:endParaRPr>
          </a:p>
        </p:txBody>
      </p:sp>
      <p:sp>
        <p:nvSpPr>
          <p:cNvPr id="84" name="Google Shape;84;p14"/>
          <p:cNvSpPr/>
          <p:nvPr/>
        </p:nvSpPr>
        <p:spPr>
          <a:xfrm>
            <a:off x="5577450" y="4177650"/>
            <a:ext cx="3309900" cy="523800"/>
          </a:xfrm>
          <a:prstGeom prst="roundRect">
            <a:avLst>
              <a:gd fmla="val 16667" name="adj"/>
            </a:avLst>
          </a:prstGeom>
          <a:solidFill>
            <a:srgbClr val="F8EEF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Lato Black"/>
                <a:ea typeface="Lato Black"/>
                <a:cs typeface="Lato Black"/>
                <a:sym typeface="Lato Black"/>
              </a:rPr>
              <a:t>Personal agency and responsibility</a:t>
            </a:r>
            <a:endParaRPr>
              <a:latin typeface="Lato Black"/>
              <a:ea typeface="Lato Black"/>
              <a:cs typeface="Lato Black"/>
              <a:sym typeface="Lato Black"/>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2"/>
          <p:cNvSpPr txBox="1"/>
          <p:nvPr>
            <p:ph type="title"/>
          </p:nvPr>
        </p:nvSpPr>
        <p:spPr>
          <a:xfrm>
            <a:off x="0" y="0"/>
            <a:ext cx="9144000" cy="799500"/>
          </a:xfrm>
          <a:prstGeom prst="rect">
            <a:avLst/>
          </a:prstGeom>
          <a:solidFill>
            <a:srgbClr val="EAB841"/>
          </a:solidFill>
        </p:spPr>
        <p:txBody>
          <a:bodyPr anchorCtr="0" anchor="ctr" bIns="182875" lIns="365750" spcFirstLastPara="1" rIns="365750" wrap="square" tIns="182875">
            <a:normAutofit/>
          </a:bodyPr>
          <a:lstStyle/>
          <a:p>
            <a:pPr indent="0" lvl="0" marL="0" rtl="0" algn="l">
              <a:spcBef>
                <a:spcPts val="0"/>
              </a:spcBef>
              <a:spcAft>
                <a:spcPts val="0"/>
              </a:spcAft>
              <a:buNone/>
            </a:pPr>
            <a:r>
              <a:rPr lang="en"/>
              <a:t>Build broad coalitions</a:t>
            </a:r>
            <a:endParaRPr/>
          </a:p>
        </p:txBody>
      </p:sp>
      <p:sp>
        <p:nvSpPr>
          <p:cNvPr id="225" name="Google Shape;225;p32"/>
          <p:cNvSpPr/>
          <p:nvPr/>
        </p:nvSpPr>
        <p:spPr>
          <a:xfrm>
            <a:off x="5536100" y="917850"/>
            <a:ext cx="3409200" cy="4107300"/>
          </a:xfrm>
          <a:prstGeom prst="rect">
            <a:avLst/>
          </a:prstGeom>
          <a:solidFill>
            <a:srgbClr val="FFF6E4"/>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a:latin typeface="Lato"/>
                <a:ea typeface="Lato"/>
                <a:cs typeface="Lato"/>
                <a:sym typeface="Lato"/>
              </a:rPr>
              <a:t>Progressive Activists have a tendency to require comprehensive ideological alignment in their campaigns. In fact, public opinion rarely aligns perfectly along fixed ideological lines. For example, many support climate action while opposing immigration, or favour decriminalisation of drugs while supporting capital punishment. Yet nearly half of Progressive Activists would be unwilling to campaign for a cause they believe in alongside a Conservative. By demanding complete ideological alignment, progressive movements artificially limit their potential support base.</a:t>
            </a:r>
            <a:endParaRPr>
              <a:latin typeface="Lato"/>
              <a:ea typeface="Lato"/>
              <a:cs typeface="Lato"/>
              <a:sym typeface="Lato"/>
            </a:endParaRPr>
          </a:p>
        </p:txBody>
      </p:sp>
      <p:pic>
        <p:nvPicPr>
          <p:cNvPr id="226" name="Google Shape;226;p32"/>
          <p:cNvPicPr preferRelativeResize="0"/>
          <p:nvPr/>
        </p:nvPicPr>
        <p:blipFill>
          <a:blip r:embed="rId3">
            <a:alphaModFix/>
          </a:blip>
          <a:stretch>
            <a:fillRect/>
          </a:stretch>
        </p:blipFill>
        <p:spPr>
          <a:xfrm>
            <a:off x="152400" y="951900"/>
            <a:ext cx="5231300" cy="3923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3"/>
          <p:cNvSpPr txBox="1"/>
          <p:nvPr>
            <p:ph type="title"/>
          </p:nvPr>
        </p:nvSpPr>
        <p:spPr>
          <a:xfrm>
            <a:off x="0" y="0"/>
            <a:ext cx="9144000" cy="799500"/>
          </a:xfrm>
          <a:prstGeom prst="rect">
            <a:avLst/>
          </a:prstGeom>
          <a:solidFill>
            <a:srgbClr val="EAB841"/>
          </a:solidFill>
        </p:spPr>
        <p:txBody>
          <a:bodyPr anchorCtr="0" anchor="ctr" bIns="182875" lIns="365750" spcFirstLastPara="1" rIns="365750" wrap="square" tIns="182875">
            <a:normAutofit/>
          </a:bodyPr>
          <a:lstStyle/>
          <a:p>
            <a:pPr indent="0" lvl="0" marL="0" rtl="0" algn="l">
              <a:spcBef>
                <a:spcPts val="0"/>
              </a:spcBef>
              <a:spcAft>
                <a:spcPts val="0"/>
              </a:spcAft>
              <a:buNone/>
            </a:pPr>
            <a:r>
              <a:rPr lang="en"/>
              <a:t>Build broad coalitions</a:t>
            </a:r>
            <a:endParaRPr/>
          </a:p>
        </p:txBody>
      </p:sp>
      <p:sp>
        <p:nvSpPr>
          <p:cNvPr id="232" name="Google Shape;232;p33"/>
          <p:cNvSpPr/>
          <p:nvPr/>
        </p:nvSpPr>
        <p:spPr>
          <a:xfrm>
            <a:off x="380475" y="3788625"/>
            <a:ext cx="8564700" cy="1236600"/>
          </a:xfrm>
          <a:prstGeom prst="rect">
            <a:avLst/>
          </a:prstGeom>
          <a:solidFill>
            <a:srgbClr val="FFF6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One example of where progressive causes have build broad coalitions is in the environmental movement - where multiple starting points on environmental issues has allowed a variety of people from different backgrounds and worldviews to feel welcome in some campaigns for climate action.</a:t>
            </a:r>
            <a:endParaRPr>
              <a:latin typeface="Lato"/>
              <a:ea typeface="Lato"/>
              <a:cs typeface="Lato"/>
              <a:sym typeface="Lato"/>
            </a:endParaRPr>
          </a:p>
        </p:txBody>
      </p:sp>
      <p:pic>
        <p:nvPicPr>
          <p:cNvPr id="233" name="Google Shape;233;p33"/>
          <p:cNvPicPr preferRelativeResize="0"/>
          <p:nvPr/>
        </p:nvPicPr>
        <p:blipFill rotWithShape="1">
          <a:blip r:embed="rId3">
            <a:alphaModFix/>
          </a:blip>
          <a:srcRect b="7512" l="0" r="0" t="4101"/>
          <a:stretch/>
        </p:blipFill>
        <p:spPr>
          <a:xfrm>
            <a:off x="789825" y="958200"/>
            <a:ext cx="7564349" cy="26717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4"/>
          <p:cNvSpPr txBox="1"/>
          <p:nvPr>
            <p:ph type="title"/>
          </p:nvPr>
        </p:nvSpPr>
        <p:spPr>
          <a:xfrm>
            <a:off x="0" y="0"/>
            <a:ext cx="9144000" cy="799500"/>
          </a:xfrm>
          <a:prstGeom prst="rect">
            <a:avLst/>
          </a:prstGeom>
          <a:solidFill>
            <a:srgbClr val="EAB841"/>
          </a:solidFill>
        </p:spPr>
        <p:txBody>
          <a:bodyPr anchorCtr="0" anchor="ctr" bIns="182875" lIns="365750" spcFirstLastPara="1" rIns="365750" wrap="square" tIns="182875">
            <a:normAutofit/>
          </a:bodyPr>
          <a:lstStyle/>
          <a:p>
            <a:pPr indent="0" lvl="0" marL="0" rtl="0" algn="l">
              <a:spcBef>
                <a:spcPts val="0"/>
              </a:spcBef>
              <a:spcAft>
                <a:spcPts val="0"/>
              </a:spcAft>
              <a:buNone/>
            </a:pPr>
            <a:r>
              <a:rPr lang="en"/>
              <a:t>Not all publicity is good publicity</a:t>
            </a:r>
            <a:endParaRPr/>
          </a:p>
        </p:txBody>
      </p:sp>
      <p:sp>
        <p:nvSpPr>
          <p:cNvPr id="239" name="Google Shape;239;p34"/>
          <p:cNvSpPr/>
          <p:nvPr/>
        </p:nvSpPr>
        <p:spPr>
          <a:xfrm>
            <a:off x="5536100" y="917850"/>
            <a:ext cx="3409200" cy="4107300"/>
          </a:xfrm>
          <a:prstGeom prst="rect">
            <a:avLst/>
          </a:prstGeom>
          <a:solidFill>
            <a:srgbClr val="FFF6E4"/>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b="1" lang="en">
                <a:latin typeface="Lato"/>
                <a:ea typeface="Lato"/>
                <a:cs typeface="Lato"/>
                <a:sym typeface="Lato"/>
              </a:rPr>
              <a:t>Progressive Activists are much more supportive of disruptive forms of protest.</a:t>
            </a:r>
            <a:r>
              <a:rPr lang="en">
                <a:latin typeface="Lato"/>
                <a:ea typeface="Lato"/>
                <a:cs typeface="Lato"/>
                <a:sym typeface="Lato"/>
              </a:rPr>
              <a:t> For example, they are the only segment to see Just Stop Oil as a force for good. Sixty five per cent of the public believe that blocking roads is never an acceptable form of protest, compared to just 25 per cent of Progressive Activists.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The </a:t>
            </a:r>
            <a:r>
              <a:rPr lang="en">
                <a:latin typeface="Lato"/>
                <a:ea typeface="Lato"/>
                <a:cs typeface="Lato"/>
                <a:sym typeface="Lato"/>
              </a:rPr>
              <a:t>issue</a:t>
            </a:r>
            <a:r>
              <a:rPr lang="en">
                <a:latin typeface="Lato"/>
                <a:ea typeface="Lato"/>
                <a:cs typeface="Lato"/>
                <a:sym typeface="Lato"/>
              </a:rPr>
              <a:t> is that the public are often put off by the more disruptive campaigning of groups such as Just Stop Oil, which can turn people away from causes they might otherwise support.</a:t>
            </a:r>
            <a:endParaRPr>
              <a:latin typeface="Lato"/>
              <a:ea typeface="Lato"/>
              <a:cs typeface="Lato"/>
              <a:sym typeface="Lato"/>
            </a:endParaRPr>
          </a:p>
        </p:txBody>
      </p:sp>
      <p:pic>
        <p:nvPicPr>
          <p:cNvPr id="240" name="Google Shape;240;p34"/>
          <p:cNvPicPr preferRelativeResize="0"/>
          <p:nvPr/>
        </p:nvPicPr>
        <p:blipFill>
          <a:blip r:embed="rId3">
            <a:alphaModFix/>
          </a:blip>
          <a:stretch>
            <a:fillRect/>
          </a:stretch>
        </p:blipFill>
        <p:spPr>
          <a:xfrm>
            <a:off x="152400" y="1114675"/>
            <a:ext cx="5231299" cy="3329615"/>
          </a:xfrm>
          <a:prstGeom prst="rect">
            <a:avLst/>
          </a:prstGeom>
          <a:noFill/>
          <a:ln>
            <a:noFill/>
          </a:ln>
        </p:spPr>
      </p:pic>
      <p:pic>
        <p:nvPicPr>
          <p:cNvPr id="241" name="Google Shape;241;p34"/>
          <p:cNvPicPr preferRelativeResize="0"/>
          <p:nvPr/>
        </p:nvPicPr>
        <p:blipFill rotWithShape="1">
          <a:blip r:embed="rId4">
            <a:alphaModFix/>
          </a:blip>
          <a:srcRect b="0" l="0" r="0" t="87070"/>
          <a:stretch/>
        </p:blipFill>
        <p:spPr>
          <a:xfrm>
            <a:off x="152400" y="4368100"/>
            <a:ext cx="5231300" cy="5072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5"/>
          <p:cNvSpPr txBox="1"/>
          <p:nvPr>
            <p:ph type="title"/>
          </p:nvPr>
        </p:nvSpPr>
        <p:spPr>
          <a:xfrm>
            <a:off x="0" y="0"/>
            <a:ext cx="9144000" cy="799500"/>
          </a:xfrm>
          <a:prstGeom prst="rect">
            <a:avLst/>
          </a:prstGeom>
          <a:solidFill>
            <a:srgbClr val="EAB841"/>
          </a:solidFill>
        </p:spPr>
        <p:txBody>
          <a:bodyPr anchorCtr="0" anchor="ctr" bIns="182875" lIns="365750" spcFirstLastPara="1" rIns="365750" wrap="square" tIns="182875">
            <a:normAutofit/>
          </a:bodyPr>
          <a:lstStyle/>
          <a:p>
            <a:pPr indent="0" lvl="0" marL="0" rtl="0" algn="l">
              <a:spcBef>
                <a:spcPts val="0"/>
              </a:spcBef>
              <a:spcAft>
                <a:spcPts val="0"/>
              </a:spcAft>
              <a:buNone/>
            </a:pPr>
            <a:r>
              <a:rPr lang="en"/>
              <a:t>Not all publicity is good publicity</a:t>
            </a:r>
            <a:endParaRPr/>
          </a:p>
        </p:txBody>
      </p:sp>
      <p:sp>
        <p:nvSpPr>
          <p:cNvPr id="247" name="Google Shape;247;p35"/>
          <p:cNvSpPr/>
          <p:nvPr/>
        </p:nvSpPr>
        <p:spPr>
          <a:xfrm>
            <a:off x="5536100" y="917850"/>
            <a:ext cx="3409200" cy="4107300"/>
          </a:xfrm>
          <a:prstGeom prst="rect">
            <a:avLst/>
          </a:prstGeom>
          <a:solidFill>
            <a:srgbClr val="FFF6E4"/>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Lato"/>
                <a:ea typeface="Lato"/>
                <a:cs typeface="Lato"/>
                <a:sym typeface="Lato"/>
              </a:rPr>
              <a:t>Progressive Activists are much more supportive of disruptive forms of protest.</a:t>
            </a:r>
            <a:r>
              <a:rPr lang="en">
                <a:solidFill>
                  <a:schemeClr val="dk1"/>
                </a:solidFill>
                <a:latin typeface="Lato"/>
                <a:ea typeface="Lato"/>
                <a:cs typeface="Lato"/>
                <a:sym typeface="Lato"/>
              </a:rPr>
              <a:t> For example, they are the only segment to see Just Stop Oil as a force for good. Sixty five per cent of the public believe that blocking roads is never an acceptable form of protest, compared to just 25 per cent of Progressive Activists.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a:solidFill>
                  <a:schemeClr val="dk1"/>
                </a:solidFill>
                <a:latin typeface="Lato"/>
                <a:ea typeface="Lato"/>
                <a:cs typeface="Lato"/>
                <a:sym typeface="Lato"/>
              </a:rPr>
              <a:t>The issue is that the public are often put off by the more disruptive campaigning of groups such as Just Stop Oil, which can turn people away from causes they might otherwise support.</a:t>
            </a:r>
            <a:endParaRPr>
              <a:solidFill>
                <a:schemeClr val="dk1"/>
              </a:solidFill>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p:txBody>
      </p:sp>
      <p:pic>
        <p:nvPicPr>
          <p:cNvPr id="248" name="Google Shape;248;p35"/>
          <p:cNvPicPr preferRelativeResize="0"/>
          <p:nvPr/>
        </p:nvPicPr>
        <p:blipFill>
          <a:blip r:embed="rId3">
            <a:alphaModFix/>
          </a:blip>
          <a:stretch>
            <a:fillRect/>
          </a:stretch>
        </p:blipFill>
        <p:spPr>
          <a:xfrm>
            <a:off x="152400" y="951900"/>
            <a:ext cx="5231300" cy="3923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B841"/>
        </a:solidFill>
      </p:bgPr>
    </p:bg>
    <p:spTree>
      <p:nvGrpSpPr>
        <p:cNvPr id="252" name="Shape 252"/>
        <p:cNvGrpSpPr/>
        <p:nvPr/>
      </p:nvGrpSpPr>
      <p:grpSpPr>
        <a:xfrm>
          <a:off x="0" y="0"/>
          <a:ext cx="0" cy="0"/>
          <a:chOff x="0" y="0"/>
          <a:chExt cx="0" cy="0"/>
        </a:xfrm>
      </p:grpSpPr>
      <p:sp>
        <p:nvSpPr>
          <p:cNvPr id="253" name="Google Shape;253;p36"/>
          <p:cNvSpPr txBox="1"/>
          <p:nvPr>
            <p:ph type="title"/>
          </p:nvPr>
        </p:nvSpPr>
        <p:spPr>
          <a:xfrm>
            <a:off x="1366050" y="2705200"/>
            <a:ext cx="6555600" cy="841800"/>
          </a:xfrm>
          <a:prstGeom prst="rect">
            <a:avLst/>
          </a:prstGeom>
          <a:noFill/>
        </p:spPr>
        <p:txBody>
          <a:bodyPr anchorCtr="0" anchor="ctr" bIns="182875" lIns="365750" spcFirstLastPara="1" rIns="365750" wrap="square" tIns="182875">
            <a:normAutofit fontScale="90000"/>
          </a:bodyPr>
          <a:lstStyle/>
          <a:p>
            <a:pPr indent="0" lvl="0" marL="0" rtl="0" algn="l">
              <a:spcBef>
                <a:spcPts val="0"/>
              </a:spcBef>
              <a:spcAft>
                <a:spcPts val="0"/>
              </a:spcAft>
              <a:buNone/>
            </a:pPr>
            <a:r>
              <a:rPr lang="en"/>
              <a:t>Managing progressive workforces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7"/>
          <p:cNvSpPr txBox="1"/>
          <p:nvPr>
            <p:ph type="title"/>
          </p:nvPr>
        </p:nvSpPr>
        <p:spPr>
          <a:xfrm>
            <a:off x="0" y="0"/>
            <a:ext cx="9144000" cy="799500"/>
          </a:xfrm>
          <a:prstGeom prst="rect">
            <a:avLst/>
          </a:prstGeom>
          <a:solidFill>
            <a:srgbClr val="EAB841"/>
          </a:solidFill>
        </p:spPr>
        <p:txBody>
          <a:bodyPr anchorCtr="0" anchor="ctr" bIns="182875" lIns="365750" spcFirstLastPara="1" rIns="365750" wrap="square" tIns="182875">
            <a:normAutofit fontScale="90000"/>
          </a:bodyPr>
          <a:lstStyle/>
          <a:p>
            <a:pPr indent="0" lvl="0" marL="0" rtl="0" algn="l">
              <a:spcBef>
                <a:spcPts val="0"/>
              </a:spcBef>
              <a:spcAft>
                <a:spcPts val="0"/>
              </a:spcAft>
              <a:buNone/>
            </a:pPr>
            <a:r>
              <a:rPr lang="en"/>
              <a:t>Progressive Activists have unique expectations of their workplace</a:t>
            </a:r>
            <a:endParaRPr/>
          </a:p>
        </p:txBody>
      </p:sp>
      <p:sp>
        <p:nvSpPr>
          <p:cNvPr id="259" name="Google Shape;259;p37"/>
          <p:cNvSpPr/>
          <p:nvPr/>
        </p:nvSpPr>
        <p:spPr>
          <a:xfrm>
            <a:off x="5536100" y="917850"/>
            <a:ext cx="3409200" cy="4107300"/>
          </a:xfrm>
          <a:prstGeom prst="rect">
            <a:avLst/>
          </a:prstGeom>
          <a:solidFill>
            <a:srgbClr val="FFF6E4"/>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a:latin typeface="Lato"/>
                <a:ea typeface="Lato"/>
                <a:cs typeface="Lato"/>
                <a:sym typeface="Lato"/>
              </a:rPr>
              <a:t>They are much more likely than average to prioritise having a job which makes a positive impact on the world, where there is ability to influence management decisions and where the employer speaks out publicly on important social issues.</a:t>
            </a:r>
            <a:endParaRPr>
              <a:latin typeface="Lato"/>
              <a:ea typeface="Lato"/>
              <a:cs typeface="Lato"/>
              <a:sym typeface="Lato"/>
            </a:endParaRPr>
          </a:p>
        </p:txBody>
      </p:sp>
      <p:pic>
        <p:nvPicPr>
          <p:cNvPr id="260" name="Google Shape;260;p37"/>
          <p:cNvPicPr preferRelativeResize="0"/>
          <p:nvPr/>
        </p:nvPicPr>
        <p:blipFill>
          <a:blip r:embed="rId3">
            <a:alphaModFix/>
          </a:blip>
          <a:stretch>
            <a:fillRect/>
          </a:stretch>
        </p:blipFill>
        <p:spPr>
          <a:xfrm>
            <a:off x="152400" y="951900"/>
            <a:ext cx="5231300" cy="39234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8"/>
          <p:cNvSpPr txBox="1"/>
          <p:nvPr>
            <p:ph type="title"/>
          </p:nvPr>
        </p:nvSpPr>
        <p:spPr>
          <a:xfrm>
            <a:off x="0" y="0"/>
            <a:ext cx="9144000" cy="799500"/>
          </a:xfrm>
          <a:prstGeom prst="rect">
            <a:avLst/>
          </a:prstGeom>
          <a:solidFill>
            <a:srgbClr val="EAB841"/>
          </a:solidFill>
        </p:spPr>
        <p:txBody>
          <a:bodyPr anchorCtr="0" anchor="ctr" bIns="182875" lIns="365750" spcFirstLastPara="1" rIns="365750" wrap="square" tIns="182875">
            <a:normAutofit/>
          </a:bodyPr>
          <a:lstStyle/>
          <a:p>
            <a:pPr indent="0" lvl="0" marL="0" rtl="0" algn="l">
              <a:spcBef>
                <a:spcPts val="0"/>
              </a:spcBef>
              <a:spcAft>
                <a:spcPts val="0"/>
              </a:spcAft>
              <a:buNone/>
            </a:pPr>
            <a:r>
              <a:rPr lang="en"/>
              <a:t>Speaking out on business</a:t>
            </a:r>
            <a:endParaRPr/>
          </a:p>
        </p:txBody>
      </p:sp>
      <p:sp>
        <p:nvSpPr>
          <p:cNvPr id="266" name="Google Shape;266;p38"/>
          <p:cNvSpPr/>
          <p:nvPr/>
        </p:nvSpPr>
        <p:spPr>
          <a:xfrm>
            <a:off x="5536100" y="917850"/>
            <a:ext cx="3409200" cy="4107300"/>
          </a:xfrm>
          <a:prstGeom prst="rect">
            <a:avLst/>
          </a:prstGeom>
          <a:solidFill>
            <a:srgbClr val="FFF6E4"/>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b="1" lang="en">
                <a:latin typeface="Lato"/>
                <a:ea typeface="Lato"/>
                <a:cs typeface="Lato"/>
                <a:sym typeface="Lato"/>
              </a:rPr>
              <a:t>Progressive Activists' desire for businesses to speak out on political issues can hinder the progress of civil society organisations</a:t>
            </a:r>
            <a:r>
              <a:rPr lang="en">
                <a:latin typeface="Lato"/>
                <a:ea typeface="Lato"/>
                <a:cs typeface="Lato"/>
                <a:sym typeface="Lato"/>
              </a:rPr>
              <a:t>. Progressive Activists are the only segment to think that businesses should speak out on political issues not related to their core activity or function. Conversations with charity leaders highlight a growing number of fraught internal discussions about the boundaries of a charity’s mission. In some cases these discussions about what it is and is not appropriate for a charity to publicly comment on has led to internal conflict and distracted charities from delivery of their stated mission.</a:t>
            </a:r>
            <a:endParaRPr>
              <a:latin typeface="Lato"/>
              <a:ea typeface="Lato"/>
              <a:cs typeface="Lato"/>
              <a:sym typeface="Lato"/>
            </a:endParaRPr>
          </a:p>
        </p:txBody>
      </p:sp>
      <p:pic>
        <p:nvPicPr>
          <p:cNvPr id="267" name="Google Shape;267;p38"/>
          <p:cNvPicPr preferRelativeResize="0"/>
          <p:nvPr/>
        </p:nvPicPr>
        <p:blipFill>
          <a:blip r:embed="rId3">
            <a:alphaModFix/>
          </a:blip>
          <a:stretch>
            <a:fillRect/>
          </a:stretch>
        </p:blipFill>
        <p:spPr>
          <a:xfrm>
            <a:off x="120925" y="1388275"/>
            <a:ext cx="5362575" cy="29051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9"/>
          <p:cNvSpPr txBox="1"/>
          <p:nvPr>
            <p:ph type="title"/>
          </p:nvPr>
        </p:nvSpPr>
        <p:spPr>
          <a:xfrm>
            <a:off x="0" y="0"/>
            <a:ext cx="9144000" cy="799500"/>
          </a:xfrm>
          <a:prstGeom prst="rect">
            <a:avLst/>
          </a:prstGeom>
          <a:solidFill>
            <a:srgbClr val="EAB841"/>
          </a:solidFill>
        </p:spPr>
        <p:txBody>
          <a:bodyPr anchorCtr="0" anchor="ctr" bIns="182875" lIns="365750" spcFirstLastPara="1" rIns="365750" wrap="square" tIns="182875">
            <a:normAutofit fontScale="90000"/>
          </a:bodyPr>
          <a:lstStyle/>
          <a:p>
            <a:pPr indent="0" lvl="0" marL="0" rtl="0" algn="l">
              <a:spcBef>
                <a:spcPts val="0"/>
              </a:spcBef>
              <a:spcAft>
                <a:spcPts val="0"/>
              </a:spcAft>
              <a:buNone/>
            </a:pPr>
            <a:r>
              <a:rPr lang="en"/>
              <a:t>Progressive Activists are much more likely to want an employer that takes political and social action </a:t>
            </a:r>
            <a:endParaRPr/>
          </a:p>
        </p:txBody>
      </p:sp>
      <p:sp>
        <p:nvSpPr>
          <p:cNvPr id="273" name="Google Shape;273;p39"/>
          <p:cNvSpPr/>
          <p:nvPr/>
        </p:nvSpPr>
        <p:spPr>
          <a:xfrm>
            <a:off x="5536100" y="917850"/>
            <a:ext cx="3409200" cy="4107300"/>
          </a:xfrm>
          <a:prstGeom prst="rect">
            <a:avLst/>
          </a:prstGeom>
          <a:solidFill>
            <a:srgbClr val="FFF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Lato"/>
                <a:ea typeface="Lato"/>
                <a:cs typeface="Lato"/>
                <a:sym typeface="Lato"/>
              </a:rPr>
              <a:t>More than half of Progressive Activists (55 per cent) say they would feel better working for a company that speaks out on international issues, such as the situation in Gaza, compared to just 17 per cent across the other six segments. </a:t>
            </a:r>
            <a:r>
              <a:rPr lang="en">
                <a:latin typeface="Lato"/>
                <a:ea typeface="Lato"/>
                <a:cs typeface="Lato"/>
                <a:sym typeface="Lato"/>
              </a:rPr>
              <a:t>Similarly, 45 per cent of Progressive Activists would feel better working for a company that endorses their preferred political party, but this would make only 13 per cent of the rest of the country feel better about their employer.</a:t>
            </a:r>
            <a:endParaRPr>
              <a:latin typeface="Lato"/>
              <a:ea typeface="Lato"/>
              <a:cs typeface="Lato"/>
              <a:sym typeface="Lato"/>
            </a:endParaRPr>
          </a:p>
        </p:txBody>
      </p:sp>
      <p:pic>
        <p:nvPicPr>
          <p:cNvPr id="274" name="Google Shape;274;p39"/>
          <p:cNvPicPr preferRelativeResize="0"/>
          <p:nvPr/>
        </p:nvPicPr>
        <p:blipFill>
          <a:blip r:embed="rId3">
            <a:alphaModFix/>
          </a:blip>
          <a:stretch>
            <a:fillRect/>
          </a:stretch>
        </p:blipFill>
        <p:spPr>
          <a:xfrm>
            <a:off x="152400" y="951900"/>
            <a:ext cx="5231300" cy="39234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0"/>
          <p:cNvSpPr txBox="1"/>
          <p:nvPr>
            <p:ph type="title"/>
          </p:nvPr>
        </p:nvSpPr>
        <p:spPr>
          <a:xfrm>
            <a:off x="0" y="0"/>
            <a:ext cx="9144000" cy="799500"/>
          </a:xfrm>
          <a:prstGeom prst="rect">
            <a:avLst/>
          </a:prstGeom>
          <a:solidFill>
            <a:srgbClr val="EAB841"/>
          </a:solidFill>
        </p:spPr>
        <p:txBody>
          <a:bodyPr anchorCtr="0" anchor="ctr" bIns="182875" lIns="365750" spcFirstLastPara="1" rIns="365750" wrap="square" tIns="182875">
            <a:normAutofit fontScale="90000"/>
          </a:bodyPr>
          <a:lstStyle/>
          <a:p>
            <a:pPr indent="0" lvl="0" marL="0" rtl="0" algn="l">
              <a:spcBef>
                <a:spcPts val="0"/>
              </a:spcBef>
              <a:spcAft>
                <a:spcPts val="0"/>
              </a:spcAft>
              <a:buNone/>
            </a:pPr>
            <a:r>
              <a:rPr lang="en"/>
              <a:t>Progressive</a:t>
            </a:r>
            <a:r>
              <a:rPr lang="en"/>
              <a:t> Activists are the most likely to express their politics at work</a:t>
            </a:r>
            <a:endParaRPr/>
          </a:p>
        </p:txBody>
      </p:sp>
      <p:pic>
        <p:nvPicPr>
          <p:cNvPr id="280" name="Google Shape;280;p40"/>
          <p:cNvPicPr preferRelativeResize="0"/>
          <p:nvPr/>
        </p:nvPicPr>
        <p:blipFill>
          <a:blip r:embed="rId3">
            <a:alphaModFix/>
          </a:blip>
          <a:stretch>
            <a:fillRect/>
          </a:stretch>
        </p:blipFill>
        <p:spPr>
          <a:xfrm>
            <a:off x="1956350" y="957500"/>
            <a:ext cx="5231300" cy="39234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1"/>
          <p:cNvSpPr txBox="1"/>
          <p:nvPr>
            <p:ph type="title"/>
          </p:nvPr>
        </p:nvSpPr>
        <p:spPr>
          <a:xfrm>
            <a:off x="0" y="0"/>
            <a:ext cx="9144000" cy="799500"/>
          </a:xfrm>
          <a:prstGeom prst="rect">
            <a:avLst/>
          </a:prstGeom>
          <a:solidFill>
            <a:srgbClr val="EAB841"/>
          </a:solidFill>
        </p:spPr>
        <p:txBody>
          <a:bodyPr anchorCtr="0" anchor="ctr" bIns="182875" lIns="365750" spcFirstLastPara="1" rIns="365750" wrap="square" tIns="182875">
            <a:normAutofit/>
          </a:bodyPr>
          <a:lstStyle/>
          <a:p>
            <a:pPr indent="0" lvl="0" marL="0" rtl="0" algn="l">
              <a:spcBef>
                <a:spcPts val="0"/>
              </a:spcBef>
              <a:spcAft>
                <a:spcPts val="0"/>
              </a:spcAft>
              <a:buNone/>
            </a:pPr>
            <a:r>
              <a:rPr lang="en"/>
              <a:t>Workplace </a:t>
            </a:r>
            <a:r>
              <a:rPr lang="en"/>
              <a:t>hierarchy</a:t>
            </a:r>
            <a:endParaRPr/>
          </a:p>
        </p:txBody>
      </p:sp>
      <p:sp>
        <p:nvSpPr>
          <p:cNvPr id="286" name="Google Shape;286;p41"/>
          <p:cNvSpPr/>
          <p:nvPr/>
        </p:nvSpPr>
        <p:spPr>
          <a:xfrm>
            <a:off x="5536100" y="917850"/>
            <a:ext cx="3409200" cy="4107300"/>
          </a:xfrm>
          <a:prstGeom prst="rect">
            <a:avLst/>
          </a:prstGeom>
          <a:solidFill>
            <a:srgbClr val="FFF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Compared to the other six segments, Progressive Activists are 12 percentage points more likely to say that an ability to influence management decisions is an important consideration when looking for a job, and nine points more likely to say it is important to them that there are processes to raise complaints internally. However, these beliefs go further: Progressive Activists are notably more likely than other segments to believe that hierarchies tend to make workplaces worse places.</a:t>
            </a:r>
            <a:endParaRPr>
              <a:latin typeface="Lato"/>
              <a:ea typeface="Lato"/>
              <a:cs typeface="Lato"/>
              <a:sym typeface="Lato"/>
            </a:endParaRPr>
          </a:p>
        </p:txBody>
      </p:sp>
      <p:pic>
        <p:nvPicPr>
          <p:cNvPr id="287" name="Google Shape;287;p41"/>
          <p:cNvPicPr preferRelativeResize="0"/>
          <p:nvPr/>
        </p:nvPicPr>
        <p:blipFill>
          <a:blip r:embed="rId3">
            <a:alphaModFix/>
          </a:blip>
          <a:stretch>
            <a:fillRect/>
          </a:stretch>
        </p:blipFill>
        <p:spPr>
          <a:xfrm>
            <a:off x="108000" y="1518938"/>
            <a:ext cx="5362575" cy="2905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graphicFrame>
        <p:nvGraphicFramePr>
          <p:cNvPr id="95" name="Google Shape;95;p15"/>
          <p:cNvGraphicFramePr/>
          <p:nvPr/>
        </p:nvGraphicFramePr>
        <p:xfrm>
          <a:off x="38" y="0"/>
          <a:ext cx="3000000" cy="3000000"/>
        </p:xfrm>
        <a:graphic>
          <a:graphicData uri="http://schemas.openxmlformats.org/drawingml/2006/table">
            <a:tbl>
              <a:tblPr>
                <a:noFill/>
                <a:tableStyleId>{366F0796-2D6B-48D0-97DA-62755EF4A5E6}</a:tableStyleId>
              </a:tblPr>
              <a:tblGrid>
                <a:gridCol w="1306275"/>
                <a:gridCol w="1306275"/>
                <a:gridCol w="1306275"/>
                <a:gridCol w="1306275"/>
                <a:gridCol w="1306275"/>
                <a:gridCol w="1306275"/>
                <a:gridCol w="1306275"/>
              </a:tblGrid>
              <a:tr h="5143500">
                <a:tc>
                  <a:txBody>
                    <a:bodyPr/>
                    <a:lstStyle/>
                    <a:p>
                      <a:pPr indent="0" lvl="0" marL="0" rtl="0" algn="ctr">
                        <a:spcBef>
                          <a:spcPts val="0"/>
                        </a:spcBef>
                        <a:spcAft>
                          <a:spcPts val="0"/>
                        </a:spcAft>
                        <a:buNone/>
                      </a:pPr>
                      <a:r>
                        <a:t/>
                      </a:r>
                      <a:endParaRPr b="1" sz="1500">
                        <a:latin typeface="Lato"/>
                        <a:ea typeface="Lato"/>
                        <a:cs typeface="Lato"/>
                        <a:sym typeface="Lato"/>
                      </a:endParaRPr>
                    </a:p>
                    <a:p>
                      <a:pPr indent="0" lvl="0" marL="0" rtl="0" algn="ctr">
                        <a:spcBef>
                          <a:spcPts val="0"/>
                        </a:spcBef>
                        <a:spcAft>
                          <a:spcPts val="0"/>
                        </a:spcAft>
                        <a:buNone/>
                      </a:pPr>
                      <a:r>
                        <a:rPr b="1" lang="en" sz="1500">
                          <a:latin typeface="Lato"/>
                          <a:ea typeface="Lato"/>
                          <a:cs typeface="Lato"/>
                          <a:sym typeface="Lato"/>
                        </a:rPr>
                        <a:t>Progressive Activists</a:t>
                      </a:r>
                      <a:endParaRPr b="1" sz="1500">
                        <a:latin typeface="Lato"/>
                        <a:ea typeface="Lato"/>
                        <a:cs typeface="Lato"/>
                        <a:sym typeface="Lato"/>
                      </a:endParaRPr>
                    </a:p>
                  </a:txBody>
                  <a:tcPr marT="91425" marB="91425"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CF6E6"/>
                    </a:solidFill>
                  </a:tcPr>
                </a:tc>
                <a:tc>
                  <a:txBody>
                    <a:bodyPr/>
                    <a:lstStyle/>
                    <a:p>
                      <a:pPr indent="0" lvl="0" marL="0" rtl="0" algn="ctr">
                        <a:spcBef>
                          <a:spcPts val="0"/>
                        </a:spcBef>
                        <a:spcAft>
                          <a:spcPts val="0"/>
                        </a:spcAft>
                        <a:buNone/>
                      </a:pPr>
                      <a:r>
                        <a:t/>
                      </a:r>
                      <a:endParaRPr b="1" sz="1500">
                        <a:latin typeface="Lato"/>
                        <a:ea typeface="Lato"/>
                        <a:cs typeface="Lato"/>
                        <a:sym typeface="Lato"/>
                      </a:endParaRPr>
                    </a:p>
                    <a:p>
                      <a:pPr indent="0" lvl="0" marL="0" rtl="0" algn="ctr">
                        <a:spcBef>
                          <a:spcPts val="0"/>
                        </a:spcBef>
                        <a:spcAft>
                          <a:spcPts val="0"/>
                        </a:spcAft>
                        <a:buNone/>
                      </a:pPr>
                      <a:r>
                        <a:rPr b="1" lang="en" sz="1500">
                          <a:latin typeface="Lato"/>
                          <a:ea typeface="Lato"/>
                          <a:cs typeface="Lato"/>
                          <a:sym typeface="Lato"/>
                        </a:rPr>
                        <a:t>Civic Pragmatists</a:t>
                      </a:r>
                      <a:endParaRPr b="1" sz="1500">
                        <a:latin typeface="Lato"/>
                        <a:ea typeface="Lato"/>
                        <a:cs typeface="Lato"/>
                        <a:sym typeface="Lato"/>
                      </a:endParaRPr>
                    </a:p>
                  </a:txBody>
                  <a:tcPr marT="91425" marB="91425"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5EEF6"/>
                    </a:solidFill>
                  </a:tcPr>
                </a:tc>
                <a:tc>
                  <a:txBody>
                    <a:bodyPr/>
                    <a:lstStyle/>
                    <a:p>
                      <a:pPr indent="0" lvl="0" marL="0" rtl="0" algn="ctr">
                        <a:spcBef>
                          <a:spcPts val="0"/>
                        </a:spcBef>
                        <a:spcAft>
                          <a:spcPts val="0"/>
                        </a:spcAft>
                        <a:buNone/>
                      </a:pPr>
                      <a:r>
                        <a:t/>
                      </a:r>
                      <a:endParaRPr b="1" sz="1500">
                        <a:latin typeface="Lato"/>
                        <a:ea typeface="Lato"/>
                        <a:cs typeface="Lato"/>
                        <a:sym typeface="Lato"/>
                      </a:endParaRPr>
                    </a:p>
                    <a:p>
                      <a:pPr indent="0" lvl="0" marL="0" rtl="0" algn="ctr">
                        <a:spcBef>
                          <a:spcPts val="0"/>
                        </a:spcBef>
                        <a:spcAft>
                          <a:spcPts val="0"/>
                        </a:spcAft>
                        <a:buNone/>
                      </a:pPr>
                      <a:r>
                        <a:rPr b="1" lang="en" sz="1500">
                          <a:latin typeface="Lato"/>
                          <a:ea typeface="Lato"/>
                          <a:cs typeface="Lato"/>
                          <a:sym typeface="Lato"/>
                        </a:rPr>
                        <a:t>Disengaged Battlers</a:t>
                      </a:r>
                      <a:endParaRPr b="1" sz="1500">
                        <a:latin typeface="Lato"/>
                        <a:ea typeface="Lato"/>
                        <a:cs typeface="Lato"/>
                        <a:sym typeface="Lato"/>
                      </a:endParaRPr>
                    </a:p>
                  </a:txBody>
                  <a:tcPr marT="91425" marB="91425"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4E6DC"/>
                    </a:solidFill>
                  </a:tcPr>
                </a:tc>
                <a:tc>
                  <a:txBody>
                    <a:bodyPr/>
                    <a:lstStyle/>
                    <a:p>
                      <a:pPr indent="0" lvl="0" marL="0" rtl="0" algn="ctr">
                        <a:spcBef>
                          <a:spcPts val="0"/>
                        </a:spcBef>
                        <a:spcAft>
                          <a:spcPts val="0"/>
                        </a:spcAft>
                        <a:buNone/>
                      </a:pPr>
                      <a:r>
                        <a:t/>
                      </a:r>
                      <a:endParaRPr b="1" sz="1500">
                        <a:latin typeface="Lato"/>
                        <a:ea typeface="Lato"/>
                        <a:cs typeface="Lato"/>
                        <a:sym typeface="Lato"/>
                      </a:endParaRPr>
                    </a:p>
                    <a:p>
                      <a:pPr indent="0" lvl="0" marL="0" rtl="0" algn="ctr">
                        <a:spcBef>
                          <a:spcPts val="0"/>
                        </a:spcBef>
                        <a:spcAft>
                          <a:spcPts val="0"/>
                        </a:spcAft>
                        <a:buNone/>
                      </a:pPr>
                      <a:r>
                        <a:rPr b="1" lang="en" sz="1500">
                          <a:latin typeface="Lato"/>
                          <a:ea typeface="Lato"/>
                          <a:cs typeface="Lato"/>
                          <a:sym typeface="Lato"/>
                        </a:rPr>
                        <a:t>Established Liberals</a:t>
                      </a:r>
                      <a:endParaRPr b="1" sz="1500">
                        <a:latin typeface="Lato"/>
                        <a:ea typeface="Lato"/>
                        <a:cs typeface="Lato"/>
                        <a:sym typeface="Lato"/>
                      </a:endParaRPr>
                    </a:p>
                  </a:txBody>
                  <a:tcPr marT="91425" marB="91425"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F3F1"/>
                    </a:solidFill>
                  </a:tcPr>
                </a:tc>
                <a:tc>
                  <a:txBody>
                    <a:bodyPr/>
                    <a:lstStyle/>
                    <a:p>
                      <a:pPr indent="0" lvl="0" marL="0" rtl="0" algn="ctr">
                        <a:spcBef>
                          <a:spcPts val="0"/>
                        </a:spcBef>
                        <a:spcAft>
                          <a:spcPts val="0"/>
                        </a:spcAft>
                        <a:buNone/>
                      </a:pPr>
                      <a:r>
                        <a:t/>
                      </a:r>
                      <a:endParaRPr b="1" sz="1500">
                        <a:latin typeface="Lato"/>
                        <a:ea typeface="Lato"/>
                        <a:cs typeface="Lato"/>
                        <a:sym typeface="Lato"/>
                      </a:endParaRPr>
                    </a:p>
                    <a:p>
                      <a:pPr indent="0" lvl="0" marL="0" rtl="0" algn="ctr">
                        <a:spcBef>
                          <a:spcPts val="0"/>
                        </a:spcBef>
                        <a:spcAft>
                          <a:spcPts val="0"/>
                        </a:spcAft>
                        <a:buNone/>
                      </a:pPr>
                      <a:r>
                        <a:rPr b="1" lang="en" sz="1500">
                          <a:latin typeface="Lato"/>
                          <a:ea typeface="Lato"/>
                          <a:cs typeface="Lato"/>
                          <a:sym typeface="Lato"/>
                        </a:rPr>
                        <a:t>Loyal </a:t>
                      </a:r>
                      <a:endParaRPr b="1" sz="1500">
                        <a:latin typeface="Lato"/>
                        <a:ea typeface="Lato"/>
                        <a:cs typeface="Lato"/>
                        <a:sym typeface="Lato"/>
                      </a:endParaRPr>
                    </a:p>
                    <a:p>
                      <a:pPr indent="0" lvl="0" marL="0" rtl="0" algn="ctr">
                        <a:spcBef>
                          <a:spcPts val="0"/>
                        </a:spcBef>
                        <a:spcAft>
                          <a:spcPts val="0"/>
                        </a:spcAft>
                        <a:buNone/>
                      </a:pPr>
                      <a:r>
                        <a:rPr b="1" lang="en" sz="1500">
                          <a:latin typeface="Lato"/>
                          <a:ea typeface="Lato"/>
                          <a:cs typeface="Lato"/>
                          <a:sym typeface="Lato"/>
                        </a:rPr>
                        <a:t>Nationals</a:t>
                      </a:r>
                      <a:endParaRPr b="1" sz="1500">
                        <a:latin typeface="Lato"/>
                        <a:ea typeface="Lato"/>
                        <a:cs typeface="Lato"/>
                        <a:sym typeface="Lato"/>
                      </a:endParaRPr>
                    </a:p>
                  </a:txBody>
                  <a:tcPr marT="91425" marB="91425"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AF5"/>
                    </a:solidFill>
                  </a:tcPr>
                </a:tc>
                <a:tc>
                  <a:txBody>
                    <a:bodyPr/>
                    <a:lstStyle/>
                    <a:p>
                      <a:pPr indent="0" lvl="0" marL="0" rtl="0" algn="ctr">
                        <a:spcBef>
                          <a:spcPts val="0"/>
                        </a:spcBef>
                        <a:spcAft>
                          <a:spcPts val="0"/>
                        </a:spcAft>
                        <a:buNone/>
                      </a:pPr>
                      <a:r>
                        <a:t/>
                      </a:r>
                      <a:endParaRPr b="1" sz="1500">
                        <a:latin typeface="Lato"/>
                        <a:ea typeface="Lato"/>
                        <a:cs typeface="Lato"/>
                        <a:sym typeface="Lato"/>
                      </a:endParaRPr>
                    </a:p>
                    <a:p>
                      <a:pPr indent="0" lvl="0" marL="0" rtl="0" algn="ctr">
                        <a:spcBef>
                          <a:spcPts val="0"/>
                        </a:spcBef>
                        <a:spcAft>
                          <a:spcPts val="0"/>
                        </a:spcAft>
                        <a:buNone/>
                      </a:pPr>
                      <a:r>
                        <a:rPr b="1" lang="en" sz="1500">
                          <a:latin typeface="Lato"/>
                          <a:ea typeface="Lato"/>
                          <a:cs typeface="Lato"/>
                          <a:sym typeface="Lato"/>
                        </a:rPr>
                        <a:t>Disengaged Traditionalists</a:t>
                      </a:r>
                      <a:endParaRPr b="1" sz="1500">
                        <a:latin typeface="Lato"/>
                        <a:ea typeface="Lato"/>
                        <a:cs typeface="Lato"/>
                        <a:sym typeface="Lato"/>
                      </a:endParaRPr>
                    </a:p>
                  </a:txBody>
                  <a:tcPr marT="91425" marB="91425"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6EDDF"/>
                    </a:solidFill>
                  </a:tcPr>
                </a:tc>
                <a:tc>
                  <a:txBody>
                    <a:bodyPr/>
                    <a:lstStyle/>
                    <a:p>
                      <a:pPr indent="0" lvl="0" marL="0" rtl="0" algn="ctr">
                        <a:spcBef>
                          <a:spcPts val="0"/>
                        </a:spcBef>
                        <a:spcAft>
                          <a:spcPts val="0"/>
                        </a:spcAft>
                        <a:buNone/>
                      </a:pPr>
                      <a:r>
                        <a:t/>
                      </a:r>
                      <a:endParaRPr b="1" sz="1500">
                        <a:latin typeface="Lato"/>
                        <a:ea typeface="Lato"/>
                        <a:cs typeface="Lato"/>
                        <a:sym typeface="Lato"/>
                      </a:endParaRPr>
                    </a:p>
                    <a:p>
                      <a:pPr indent="0" lvl="0" marL="0" rtl="0" algn="ctr">
                        <a:spcBef>
                          <a:spcPts val="0"/>
                        </a:spcBef>
                        <a:spcAft>
                          <a:spcPts val="0"/>
                        </a:spcAft>
                        <a:buNone/>
                      </a:pPr>
                      <a:r>
                        <a:rPr b="1" lang="en" sz="1500">
                          <a:latin typeface="Lato"/>
                          <a:ea typeface="Lato"/>
                          <a:cs typeface="Lato"/>
                          <a:sym typeface="Lato"/>
                        </a:rPr>
                        <a:t>Backbone Conservatives</a:t>
                      </a:r>
                      <a:endParaRPr b="1" sz="1500">
                        <a:latin typeface="Lato"/>
                        <a:ea typeface="Lato"/>
                        <a:cs typeface="Lato"/>
                        <a:sym typeface="Lato"/>
                      </a:endParaRPr>
                    </a:p>
                  </a:txBody>
                  <a:tcPr marT="91425" marB="91425"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D9E0"/>
                    </a:solidFill>
                  </a:tcPr>
                </a:tc>
              </a:tr>
            </a:tbl>
          </a:graphicData>
        </a:graphic>
      </p:graphicFrame>
      <p:pic>
        <p:nvPicPr>
          <p:cNvPr id="96" name="Google Shape;96;p15"/>
          <p:cNvPicPr preferRelativeResize="0"/>
          <p:nvPr/>
        </p:nvPicPr>
        <p:blipFill>
          <a:blip r:embed="rId3">
            <a:alphaModFix/>
          </a:blip>
          <a:stretch>
            <a:fillRect/>
          </a:stretch>
        </p:blipFill>
        <p:spPr>
          <a:xfrm>
            <a:off x="93192" y="1103567"/>
            <a:ext cx="1097280" cy="1097280"/>
          </a:xfrm>
          <a:prstGeom prst="rect">
            <a:avLst/>
          </a:prstGeom>
          <a:noFill/>
          <a:ln>
            <a:noFill/>
          </a:ln>
          <a:effectLst>
            <a:outerShdw blurRad="57150" rotWithShape="0" algn="bl" dir="5400000" dist="19050">
              <a:srgbClr val="000000">
                <a:alpha val="50000"/>
              </a:srgbClr>
            </a:outerShdw>
          </a:effectLst>
        </p:spPr>
      </p:pic>
      <p:pic>
        <p:nvPicPr>
          <p:cNvPr id="97" name="Google Shape;97;p15"/>
          <p:cNvPicPr preferRelativeResize="0"/>
          <p:nvPr/>
        </p:nvPicPr>
        <p:blipFill>
          <a:blip r:embed="rId4">
            <a:alphaModFix/>
          </a:blip>
          <a:stretch>
            <a:fillRect/>
          </a:stretch>
        </p:blipFill>
        <p:spPr>
          <a:xfrm>
            <a:off x="1400492" y="1103567"/>
            <a:ext cx="1097280" cy="1097280"/>
          </a:xfrm>
          <a:prstGeom prst="rect">
            <a:avLst/>
          </a:prstGeom>
          <a:noFill/>
          <a:ln>
            <a:noFill/>
          </a:ln>
          <a:effectLst>
            <a:outerShdw blurRad="57150" rotWithShape="0" algn="bl" dir="5400000" dist="19050">
              <a:srgbClr val="000000">
                <a:alpha val="50000"/>
              </a:srgbClr>
            </a:outerShdw>
          </a:effectLst>
        </p:spPr>
      </p:pic>
      <p:pic>
        <p:nvPicPr>
          <p:cNvPr id="98" name="Google Shape;98;p15"/>
          <p:cNvPicPr preferRelativeResize="0"/>
          <p:nvPr/>
        </p:nvPicPr>
        <p:blipFill>
          <a:blip r:embed="rId5">
            <a:alphaModFix/>
          </a:blip>
          <a:stretch>
            <a:fillRect/>
          </a:stretch>
        </p:blipFill>
        <p:spPr>
          <a:xfrm>
            <a:off x="2707793" y="1103567"/>
            <a:ext cx="1097280" cy="1097280"/>
          </a:xfrm>
          <a:prstGeom prst="rect">
            <a:avLst/>
          </a:prstGeom>
          <a:noFill/>
          <a:ln>
            <a:noFill/>
          </a:ln>
          <a:effectLst>
            <a:outerShdw blurRad="57150" rotWithShape="0" algn="bl" dir="5400000" dist="19050">
              <a:srgbClr val="000000">
                <a:alpha val="50000"/>
              </a:srgbClr>
            </a:outerShdw>
          </a:effectLst>
        </p:spPr>
      </p:pic>
      <p:pic>
        <p:nvPicPr>
          <p:cNvPr id="99" name="Google Shape;99;p15"/>
          <p:cNvPicPr preferRelativeResize="0"/>
          <p:nvPr/>
        </p:nvPicPr>
        <p:blipFill>
          <a:blip r:embed="rId6">
            <a:alphaModFix/>
          </a:blip>
          <a:stretch>
            <a:fillRect/>
          </a:stretch>
        </p:blipFill>
        <p:spPr>
          <a:xfrm>
            <a:off x="4015093" y="1103567"/>
            <a:ext cx="1097280" cy="1097280"/>
          </a:xfrm>
          <a:prstGeom prst="rect">
            <a:avLst/>
          </a:prstGeom>
          <a:noFill/>
          <a:ln>
            <a:noFill/>
          </a:ln>
          <a:effectLst>
            <a:outerShdw blurRad="57150" rotWithShape="0" algn="bl" dir="5400000" dist="19050">
              <a:srgbClr val="000000">
                <a:alpha val="50000"/>
              </a:srgbClr>
            </a:outerShdw>
          </a:effectLst>
        </p:spPr>
      </p:pic>
      <p:pic>
        <p:nvPicPr>
          <p:cNvPr id="100" name="Google Shape;100;p15"/>
          <p:cNvPicPr preferRelativeResize="0"/>
          <p:nvPr/>
        </p:nvPicPr>
        <p:blipFill>
          <a:blip r:embed="rId7">
            <a:alphaModFix/>
          </a:blip>
          <a:stretch>
            <a:fillRect/>
          </a:stretch>
        </p:blipFill>
        <p:spPr>
          <a:xfrm>
            <a:off x="5322393" y="1103567"/>
            <a:ext cx="1097280" cy="1097280"/>
          </a:xfrm>
          <a:prstGeom prst="rect">
            <a:avLst/>
          </a:prstGeom>
          <a:noFill/>
          <a:ln>
            <a:noFill/>
          </a:ln>
          <a:effectLst>
            <a:outerShdw blurRad="57150" rotWithShape="0" algn="bl" dir="5400000" dist="19050">
              <a:srgbClr val="000000">
                <a:alpha val="50000"/>
              </a:srgbClr>
            </a:outerShdw>
          </a:effectLst>
        </p:spPr>
      </p:pic>
      <p:pic>
        <p:nvPicPr>
          <p:cNvPr id="101" name="Google Shape;101;p15"/>
          <p:cNvPicPr preferRelativeResize="0"/>
          <p:nvPr/>
        </p:nvPicPr>
        <p:blipFill>
          <a:blip r:embed="rId8">
            <a:alphaModFix/>
          </a:blip>
          <a:stretch>
            <a:fillRect/>
          </a:stretch>
        </p:blipFill>
        <p:spPr>
          <a:xfrm>
            <a:off x="6629693" y="1103567"/>
            <a:ext cx="1097279" cy="1097279"/>
          </a:xfrm>
          <a:prstGeom prst="rect">
            <a:avLst/>
          </a:prstGeom>
          <a:noFill/>
          <a:ln>
            <a:noFill/>
          </a:ln>
          <a:effectLst>
            <a:outerShdw blurRad="57150" rotWithShape="0" algn="bl" dir="5400000" dist="19050">
              <a:srgbClr val="000000">
                <a:alpha val="50000"/>
              </a:srgbClr>
            </a:outerShdw>
          </a:effectLst>
        </p:spPr>
      </p:pic>
      <p:pic>
        <p:nvPicPr>
          <p:cNvPr id="102" name="Google Shape;102;p15"/>
          <p:cNvPicPr preferRelativeResize="0"/>
          <p:nvPr/>
        </p:nvPicPr>
        <p:blipFill>
          <a:blip r:embed="rId9">
            <a:alphaModFix/>
          </a:blip>
          <a:stretch>
            <a:fillRect/>
          </a:stretch>
        </p:blipFill>
        <p:spPr>
          <a:xfrm>
            <a:off x="7936992" y="1103567"/>
            <a:ext cx="1097279" cy="1097279"/>
          </a:xfrm>
          <a:prstGeom prst="rect">
            <a:avLst/>
          </a:prstGeom>
          <a:noFill/>
          <a:ln>
            <a:noFill/>
          </a:ln>
          <a:effectLst>
            <a:outerShdw blurRad="57150" rotWithShape="0" algn="bl" dir="5400000" dist="19050">
              <a:srgbClr val="000000">
                <a:alpha val="50000"/>
              </a:srgbClr>
            </a:outerShdw>
          </a:effectLst>
        </p:spPr>
      </p:pic>
      <p:sp>
        <p:nvSpPr>
          <p:cNvPr id="103" name="Google Shape;103;p15"/>
          <p:cNvSpPr txBox="1"/>
          <p:nvPr/>
        </p:nvSpPr>
        <p:spPr>
          <a:xfrm>
            <a:off x="73152" y="2597934"/>
            <a:ext cx="1161300" cy="2002500"/>
          </a:xfrm>
          <a:prstGeom prst="rect">
            <a:avLst/>
          </a:prstGeom>
          <a:solidFill>
            <a:srgbClr val="EAB841"/>
          </a:solidFill>
          <a:ln cap="flat" cmpd="sng" w="28575">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rtl="0" algn="ctr">
              <a:spcBef>
                <a:spcPts val="0"/>
              </a:spcBef>
              <a:spcAft>
                <a:spcPts val="0"/>
              </a:spcAft>
              <a:buClr>
                <a:srgbClr val="000000"/>
              </a:buClr>
              <a:buSzPts val="1100"/>
              <a:buFont typeface="Arial"/>
              <a:buNone/>
            </a:pPr>
            <a:r>
              <a:rPr lang="en" sz="1200">
                <a:solidFill>
                  <a:srgbClr val="FFFFFF"/>
                </a:solidFill>
                <a:latin typeface="Lato"/>
                <a:ea typeface="Lato"/>
                <a:cs typeface="Lato"/>
                <a:sym typeface="Lato"/>
              </a:rPr>
              <a:t>…a group for whom politics is an important part of their identity and who seek to correct long-standing injustices</a:t>
            </a:r>
            <a:endParaRPr sz="1200">
              <a:solidFill>
                <a:srgbClr val="000000"/>
              </a:solidFill>
              <a:latin typeface="Lato"/>
              <a:ea typeface="Lato"/>
              <a:cs typeface="Lato"/>
              <a:sym typeface="Lato"/>
            </a:endParaRPr>
          </a:p>
        </p:txBody>
      </p:sp>
      <p:sp>
        <p:nvSpPr>
          <p:cNvPr id="104" name="Google Shape;104;p15"/>
          <p:cNvSpPr txBox="1"/>
          <p:nvPr/>
        </p:nvSpPr>
        <p:spPr>
          <a:xfrm>
            <a:off x="1380744" y="2597934"/>
            <a:ext cx="1161300" cy="2002500"/>
          </a:xfrm>
          <a:prstGeom prst="rect">
            <a:avLst/>
          </a:prstGeom>
          <a:solidFill>
            <a:srgbClr val="D881B8"/>
          </a:solidFill>
          <a:ln cap="flat" cmpd="sng" w="28575">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rtl="0" algn="ctr">
              <a:spcBef>
                <a:spcPts val="0"/>
              </a:spcBef>
              <a:spcAft>
                <a:spcPts val="0"/>
              </a:spcAft>
              <a:buClr>
                <a:srgbClr val="000000"/>
              </a:buClr>
              <a:buSzPts val="1100"/>
              <a:buFont typeface="Arial"/>
              <a:buNone/>
            </a:pPr>
            <a:r>
              <a:rPr lang="en" sz="1200">
                <a:solidFill>
                  <a:srgbClr val="FFFFFF"/>
                </a:solidFill>
                <a:latin typeface="Lato"/>
                <a:ea typeface="Lato"/>
                <a:cs typeface="Lato"/>
                <a:sym typeface="Lato"/>
              </a:rPr>
              <a:t>…a group that cares about others, at home or abroad. They wish for less conflict and more compromise.</a:t>
            </a:r>
            <a:endParaRPr sz="1200">
              <a:solidFill>
                <a:srgbClr val="FFFFFF"/>
              </a:solidFill>
              <a:latin typeface="Lato"/>
              <a:ea typeface="Lato"/>
              <a:cs typeface="Lato"/>
              <a:sym typeface="Lato"/>
            </a:endParaRPr>
          </a:p>
        </p:txBody>
      </p:sp>
      <p:sp>
        <p:nvSpPr>
          <p:cNvPr id="105" name="Google Shape;105;p15"/>
          <p:cNvSpPr txBox="1"/>
          <p:nvPr/>
        </p:nvSpPr>
        <p:spPr>
          <a:xfrm>
            <a:off x="2688336" y="2597934"/>
            <a:ext cx="1161300" cy="2002500"/>
          </a:xfrm>
          <a:prstGeom prst="rect">
            <a:avLst/>
          </a:prstGeom>
          <a:solidFill>
            <a:srgbClr val="DC471F"/>
          </a:solidFill>
          <a:ln cap="flat" cmpd="sng" w="28575">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rtl="0" algn="ctr">
              <a:spcBef>
                <a:spcPts val="0"/>
              </a:spcBef>
              <a:spcAft>
                <a:spcPts val="0"/>
              </a:spcAft>
              <a:buNone/>
            </a:pPr>
            <a:r>
              <a:rPr lang="en" sz="1200">
                <a:solidFill>
                  <a:srgbClr val="FFFFFF"/>
                </a:solidFill>
                <a:latin typeface="Lato"/>
                <a:ea typeface="Lato"/>
                <a:cs typeface="Lato"/>
                <a:sym typeface="Lato"/>
              </a:rPr>
              <a:t>… a group that are just getting by. They blame the system for its unfairness, but not other people.</a:t>
            </a:r>
            <a:endParaRPr sz="1200">
              <a:solidFill>
                <a:srgbClr val="FFFFFF"/>
              </a:solidFill>
              <a:latin typeface="Lato"/>
              <a:ea typeface="Lato"/>
              <a:cs typeface="Lato"/>
              <a:sym typeface="Lato"/>
            </a:endParaRPr>
          </a:p>
        </p:txBody>
      </p:sp>
      <p:sp>
        <p:nvSpPr>
          <p:cNvPr id="106" name="Google Shape;106;p15"/>
          <p:cNvSpPr txBox="1"/>
          <p:nvPr/>
        </p:nvSpPr>
        <p:spPr>
          <a:xfrm>
            <a:off x="3995928" y="2597934"/>
            <a:ext cx="1161300" cy="2002500"/>
          </a:xfrm>
          <a:prstGeom prst="rect">
            <a:avLst/>
          </a:prstGeom>
          <a:solidFill>
            <a:srgbClr val="71AF9E"/>
          </a:solidFill>
          <a:ln cap="flat" cmpd="sng" w="28575">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rtl="0" algn="ctr">
              <a:spcBef>
                <a:spcPts val="0"/>
              </a:spcBef>
              <a:spcAft>
                <a:spcPts val="0"/>
              </a:spcAft>
              <a:buNone/>
            </a:pPr>
            <a:r>
              <a:rPr lang="en" sz="1200">
                <a:solidFill>
                  <a:srgbClr val="FFFFFF"/>
                </a:solidFill>
                <a:latin typeface="Lato"/>
                <a:ea typeface="Lato"/>
                <a:cs typeface="Lato"/>
                <a:sym typeface="Lato"/>
              </a:rPr>
              <a:t>…a group that has done well and means well towards others, but also sees a lot of good in the status quo.</a:t>
            </a:r>
            <a:endParaRPr sz="1200">
              <a:solidFill>
                <a:srgbClr val="FFFFFF"/>
              </a:solidFill>
              <a:latin typeface="Lato"/>
              <a:ea typeface="Lato"/>
              <a:cs typeface="Lato"/>
              <a:sym typeface="Lato"/>
            </a:endParaRPr>
          </a:p>
        </p:txBody>
      </p:sp>
      <p:sp>
        <p:nvSpPr>
          <p:cNvPr id="107" name="Google Shape;107;p15"/>
          <p:cNvSpPr txBox="1"/>
          <p:nvPr/>
        </p:nvSpPr>
        <p:spPr>
          <a:xfrm>
            <a:off x="5303520" y="2597934"/>
            <a:ext cx="1161300" cy="2002500"/>
          </a:xfrm>
          <a:prstGeom prst="rect">
            <a:avLst/>
          </a:prstGeom>
          <a:solidFill>
            <a:srgbClr val="4F7CAD"/>
          </a:solidFill>
          <a:ln cap="flat" cmpd="sng" w="28575">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rtl="0" algn="ctr">
              <a:spcBef>
                <a:spcPts val="0"/>
              </a:spcBef>
              <a:spcAft>
                <a:spcPts val="0"/>
              </a:spcAft>
              <a:buNone/>
            </a:pPr>
            <a:r>
              <a:rPr lang="en" sz="1200">
                <a:solidFill>
                  <a:srgbClr val="FFFFFF"/>
                </a:solidFill>
                <a:latin typeface="Lato"/>
                <a:ea typeface="Lato"/>
                <a:cs typeface="Lato"/>
                <a:sym typeface="Lato"/>
              </a:rPr>
              <a:t>…a patriotic group, who worry that our way of life is threatened and also feel our society has become more unfair. </a:t>
            </a:r>
            <a:endParaRPr sz="1200">
              <a:solidFill>
                <a:srgbClr val="FFFFFF"/>
              </a:solidFill>
              <a:latin typeface="Lato"/>
              <a:ea typeface="Lato"/>
              <a:cs typeface="Lato"/>
              <a:sym typeface="Lato"/>
            </a:endParaRPr>
          </a:p>
        </p:txBody>
      </p:sp>
      <p:sp>
        <p:nvSpPr>
          <p:cNvPr id="108" name="Google Shape;108;p15"/>
          <p:cNvSpPr txBox="1"/>
          <p:nvPr/>
        </p:nvSpPr>
        <p:spPr>
          <a:xfrm>
            <a:off x="6611112" y="2597934"/>
            <a:ext cx="1161300" cy="2002500"/>
          </a:xfrm>
          <a:prstGeom prst="rect">
            <a:avLst/>
          </a:prstGeom>
          <a:solidFill>
            <a:srgbClr val="E07A00"/>
          </a:solidFill>
          <a:ln cap="flat" cmpd="sng" w="28575">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rtl="0" algn="ctr">
              <a:spcBef>
                <a:spcPts val="0"/>
              </a:spcBef>
              <a:spcAft>
                <a:spcPts val="0"/>
              </a:spcAft>
              <a:buNone/>
            </a:pPr>
            <a:r>
              <a:rPr lang="en" sz="1200">
                <a:solidFill>
                  <a:srgbClr val="FFFFFF"/>
                </a:solidFill>
                <a:latin typeface="Lato"/>
                <a:ea typeface="Lato"/>
                <a:cs typeface="Lato"/>
                <a:sym typeface="Lato"/>
              </a:rPr>
              <a:t>… a group that values a well-ordered society  takes  pride in hard work. They want strong leadership that keeps people in line.</a:t>
            </a:r>
            <a:endParaRPr sz="1200">
              <a:solidFill>
                <a:srgbClr val="FFFFFF"/>
              </a:solidFill>
              <a:latin typeface="Lato"/>
              <a:ea typeface="Lato"/>
              <a:cs typeface="Lato"/>
              <a:sym typeface="Lato"/>
            </a:endParaRPr>
          </a:p>
        </p:txBody>
      </p:sp>
      <p:sp>
        <p:nvSpPr>
          <p:cNvPr id="109" name="Google Shape;109;p15"/>
          <p:cNvSpPr txBox="1"/>
          <p:nvPr/>
        </p:nvSpPr>
        <p:spPr>
          <a:xfrm>
            <a:off x="7918704" y="2597934"/>
            <a:ext cx="1161300" cy="2002500"/>
          </a:xfrm>
          <a:prstGeom prst="rect">
            <a:avLst/>
          </a:prstGeom>
          <a:solidFill>
            <a:srgbClr val="2C4056"/>
          </a:solidFill>
          <a:ln cap="flat" cmpd="sng" w="28575">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rtl="0" algn="ctr">
              <a:spcBef>
                <a:spcPts val="0"/>
              </a:spcBef>
              <a:spcAft>
                <a:spcPts val="0"/>
              </a:spcAft>
              <a:buNone/>
            </a:pPr>
            <a:r>
              <a:rPr lang="en" sz="1200">
                <a:solidFill>
                  <a:srgbClr val="FFFFFF"/>
                </a:solidFill>
                <a:latin typeface="Lato"/>
                <a:ea typeface="Lato"/>
                <a:cs typeface="Lato"/>
                <a:sym typeface="Lato"/>
              </a:rPr>
              <a:t>… a group who are proud of their country, optimistic about Britain’s future, and who keenly follow the news.</a:t>
            </a:r>
            <a:endParaRPr sz="1200">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2"/>
          <p:cNvSpPr txBox="1"/>
          <p:nvPr>
            <p:ph type="title"/>
          </p:nvPr>
        </p:nvSpPr>
        <p:spPr>
          <a:xfrm>
            <a:off x="0" y="0"/>
            <a:ext cx="9144000" cy="799500"/>
          </a:xfrm>
          <a:prstGeom prst="rect">
            <a:avLst/>
          </a:prstGeom>
          <a:solidFill>
            <a:srgbClr val="EAB841"/>
          </a:solidFill>
        </p:spPr>
        <p:txBody>
          <a:bodyPr anchorCtr="0" anchor="ctr" bIns="182875" lIns="365750" spcFirstLastPara="1" rIns="365750" wrap="square" tIns="182875">
            <a:normAutofit/>
          </a:bodyPr>
          <a:lstStyle/>
          <a:p>
            <a:pPr indent="0" lvl="0" marL="0" rtl="0" algn="l">
              <a:spcBef>
                <a:spcPts val="0"/>
              </a:spcBef>
              <a:spcAft>
                <a:spcPts val="0"/>
              </a:spcAft>
              <a:buNone/>
            </a:pPr>
            <a:r>
              <a:rPr lang="en"/>
              <a:t>Support for internal activism in workplaces</a:t>
            </a:r>
            <a:endParaRPr/>
          </a:p>
        </p:txBody>
      </p:sp>
      <p:sp>
        <p:nvSpPr>
          <p:cNvPr id="293" name="Google Shape;293;p42"/>
          <p:cNvSpPr/>
          <p:nvPr/>
        </p:nvSpPr>
        <p:spPr>
          <a:xfrm>
            <a:off x="5536100" y="917850"/>
            <a:ext cx="3409200" cy="4107300"/>
          </a:xfrm>
          <a:prstGeom prst="rect">
            <a:avLst/>
          </a:prstGeom>
          <a:solidFill>
            <a:srgbClr val="FFF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Lato"/>
                <a:ea typeface="Lato"/>
                <a:cs typeface="Lato"/>
                <a:sym typeface="Lato"/>
              </a:rPr>
              <a:t>Progressive Activists are almost twice as likely as other segments to say that it is often or always appropriate to organise employee protests or anonymous petitions, or refuse to implement decisions when staff disagree with management.</a:t>
            </a:r>
            <a:r>
              <a:rPr lang="en">
                <a:latin typeface="Lato"/>
                <a:ea typeface="Lato"/>
                <a:cs typeface="Lato"/>
                <a:sym typeface="Lato"/>
              </a:rPr>
              <a:t> They are also uniquely likely to raise their political views in the workplace. Thirty eight per cent of Progressive Activists say that it is better to speak out against colleagues' political views at work, compared to much lower rates among other segments. Greater levels of remote working seem to have exacerbated some of these dynamics, with activist staff more likely to behave more aggressively in online staff forums or message boards than they would in person.</a:t>
            </a:r>
            <a:endParaRPr>
              <a:latin typeface="Lato"/>
              <a:ea typeface="Lato"/>
              <a:cs typeface="Lato"/>
              <a:sym typeface="Lato"/>
            </a:endParaRPr>
          </a:p>
        </p:txBody>
      </p:sp>
      <p:pic>
        <p:nvPicPr>
          <p:cNvPr id="294" name="Google Shape;294;p42"/>
          <p:cNvPicPr preferRelativeResize="0"/>
          <p:nvPr/>
        </p:nvPicPr>
        <p:blipFill>
          <a:blip r:embed="rId3">
            <a:alphaModFix/>
          </a:blip>
          <a:stretch>
            <a:fillRect/>
          </a:stretch>
        </p:blipFill>
        <p:spPr>
          <a:xfrm>
            <a:off x="183900" y="1009763"/>
            <a:ext cx="5231300" cy="39234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3"/>
          <p:cNvSpPr txBox="1"/>
          <p:nvPr>
            <p:ph type="title"/>
          </p:nvPr>
        </p:nvSpPr>
        <p:spPr>
          <a:xfrm>
            <a:off x="0" y="0"/>
            <a:ext cx="9144000" cy="799500"/>
          </a:xfrm>
          <a:prstGeom prst="rect">
            <a:avLst/>
          </a:prstGeom>
          <a:solidFill>
            <a:srgbClr val="EAB841"/>
          </a:solidFill>
        </p:spPr>
        <p:txBody>
          <a:bodyPr anchorCtr="0" anchor="ctr" bIns="182875" lIns="365750" spcFirstLastPara="1" rIns="365750" wrap="square" tIns="182875">
            <a:normAutofit/>
          </a:bodyPr>
          <a:lstStyle/>
          <a:p>
            <a:pPr indent="0" lvl="0" marL="0" rtl="0" algn="l">
              <a:spcBef>
                <a:spcPts val="0"/>
              </a:spcBef>
              <a:spcAft>
                <a:spcPts val="0"/>
              </a:spcAft>
              <a:buNone/>
            </a:pPr>
            <a:r>
              <a:rPr lang="en"/>
              <a:t>Remote work</a:t>
            </a:r>
            <a:endParaRPr/>
          </a:p>
        </p:txBody>
      </p:sp>
      <p:sp>
        <p:nvSpPr>
          <p:cNvPr id="300" name="Google Shape;300;p43"/>
          <p:cNvSpPr/>
          <p:nvPr/>
        </p:nvSpPr>
        <p:spPr>
          <a:xfrm>
            <a:off x="5536100" y="917850"/>
            <a:ext cx="3409200" cy="4107300"/>
          </a:xfrm>
          <a:prstGeom prst="rect">
            <a:avLst/>
          </a:prstGeom>
          <a:solidFill>
            <a:srgbClr val="FFF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latin typeface="Lato"/>
                <a:ea typeface="Lato"/>
                <a:cs typeface="Lato"/>
                <a:sym typeface="Lato"/>
              </a:rPr>
              <a:t>From conversations with charity leaders, it is clear that remote work, coupled with Progressive Activists’ more confrontational approach to leadership decisions, can be a damaging mix for organisational culture. This challenge is most often expressed through staff members sending strongly-worded written communications to their colleagues when they have a disagreement, rather than talking through their concerns in person. Clearly online disinhibition effects can lead to people expressing their views in an email more vociferously than how they would express themselves in person. Moreover, remote working can also make it harder for employees to build the relationships that allow potential conflicts to be diffused, or to see the in-person social cues that communicate how someone is responding to a conversation.</a:t>
            </a:r>
            <a:endParaRPr sz="1300">
              <a:latin typeface="Lato"/>
              <a:ea typeface="Lato"/>
              <a:cs typeface="Lato"/>
              <a:sym typeface="Lato"/>
            </a:endParaRPr>
          </a:p>
        </p:txBody>
      </p:sp>
      <p:pic>
        <p:nvPicPr>
          <p:cNvPr id="301" name="Google Shape;301;p43"/>
          <p:cNvPicPr preferRelativeResize="0"/>
          <p:nvPr/>
        </p:nvPicPr>
        <p:blipFill>
          <a:blip r:embed="rId3">
            <a:alphaModFix/>
          </a:blip>
          <a:stretch>
            <a:fillRect/>
          </a:stretch>
        </p:blipFill>
        <p:spPr>
          <a:xfrm>
            <a:off x="84925" y="907563"/>
            <a:ext cx="5362575" cy="3267075"/>
          </a:xfrm>
          <a:prstGeom prst="rect">
            <a:avLst/>
          </a:prstGeom>
          <a:noFill/>
          <a:ln>
            <a:noFill/>
          </a:ln>
        </p:spPr>
      </p:pic>
      <p:sp>
        <p:nvSpPr>
          <p:cNvPr id="302" name="Google Shape;302;p43"/>
          <p:cNvSpPr txBox="1"/>
          <p:nvPr/>
        </p:nvSpPr>
        <p:spPr>
          <a:xfrm>
            <a:off x="-54300" y="4220200"/>
            <a:ext cx="5529900" cy="73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000"/>
              </a:spcAft>
              <a:buNone/>
            </a:pPr>
            <a:r>
              <a:rPr lang="en" sz="800">
                <a:solidFill>
                  <a:schemeClr val="dk1"/>
                </a:solidFill>
                <a:latin typeface="Palatino"/>
                <a:ea typeface="Palatino"/>
                <a:cs typeface="Palatino"/>
                <a:sym typeface="Palatino"/>
              </a:rPr>
              <a:t>“It is a discussion we've had in the organisation about how do we resolve conflict? How do we have difference of opinion? How do we give each other feedback?  So what we tend to find is that the mechanism for feedback in our organisation is often through chat functions at all-staff briefings or emails, with quite a hostile questioning of leadership and a cynicism about the intentions of leadership”</a:t>
            </a:r>
            <a:endParaRPr sz="800">
              <a:solidFill>
                <a:schemeClr val="dk1"/>
              </a:solidFill>
              <a:latin typeface="Palatino"/>
              <a:ea typeface="Palatino"/>
              <a:cs typeface="Palatino"/>
              <a:sym typeface="Palatin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4"/>
          <p:cNvSpPr txBox="1"/>
          <p:nvPr>
            <p:ph type="title"/>
          </p:nvPr>
        </p:nvSpPr>
        <p:spPr>
          <a:xfrm>
            <a:off x="0" y="0"/>
            <a:ext cx="9144000" cy="799500"/>
          </a:xfrm>
          <a:prstGeom prst="rect">
            <a:avLst/>
          </a:prstGeom>
          <a:solidFill>
            <a:srgbClr val="EAB841"/>
          </a:solidFill>
        </p:spPr>
        <p:txBody>
          <a:bodyPr anchorCtr="0" anchor="ctr" bIns="182875" lIns="365750" spcFirstLastPara="1" rIns="365750" wrap="square" tIns="182875">
            <a:normAutofit/>
          </a:bodyPr>
          <a:lstStyle/>
          <a:p>
            <a:pPr indent="0" lvl="0" marL="0" rtl="0" algn="l">
              <a:spcBef>
                <a:spcPts val="0"/>
              </a:spcBef>
              <a:spcAft>
                <a:spcPts val="0"/>
              </a:spcAft>
              <a:buNone/>
            </a:pPr>
            <a:r>
              <a:rPr lang="en"/>
              <a:t>Building effective progressive workforces</a:t>
            </a:r>
            <a:endParaRPr/>
          </a:p>
        </p:txBody>
      </p:sp>
      <p:sp>
        <p:nvSpPr>
          <p:cNvPr id="308" name="Google Shape;308;p44"/>
          <p:cNvSpPr/>
          <p:nvPr/>
        </p:nvSpPr>
        <p:spPr>
          <a:xfrm>
            <a:off x="388775" y="996575"/>
            <a:ext cx="2688900" cy="1866300"/>
          </a:xfrm>
          <a:prstGeom prst="rect">
            <a:avLst/>
          </a:prstGeom>
          <a:solidFill>
            <a:srgbClr val="FFF6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Lato"/>
                <a:ea typeface="Lato"/>
                <a:cs typeface="Lato"/>
                <a:sym typeface="Lato"/>
              </a:rPr>
              <a:t>Make space for constructive conversations and feedback:</a:t>
            </a:r>
            <a:r>
              <a:rPr lang="en" sz="1100">
                <a:latin typeface="Lato"/>
                <a:ea typeface="Lato"/>
                <a:cs typeface="Lato"/>
                <a:sym typeface="Lato"/>
              </a:rPr>
              <a:t> Create regular, in-person forums for staff to raise concerns. Be clear that, once discussions have occurred, decisions by senior management are final, therefore minimising the need for informal channels for communicating concerns.</a:t>
            </a:r>
            <a:endParaRPr sz="1100">
              <a:latin typeface="Lato"/>
              <a:ea typeface="Lato"/>
              <a:cs typeface="Lato"/>
              <a:sym typeface="Lato"/>
            </a:endParaRPr>
          </a:p>
        </p:txBody>
      </p:sp>
      <p:sp>
        <p:nvSpPr>
          <p:cNvPr id="309" name="Google Shape;309;p44"/>
          <p:cNvSpPr/>
          <p:nvPr/>
        </p:nvSpPr>
        <p:spPr>
          <a:xfrm>
            <a:off x="3224306" y="996575"/>
            <a:ext cx="2688900" cy="1866300"/>
          </a:xfrm>
          <a:prstGeom prst="rect">
            <a:avLst/>
          </a:prstGeom>
          <a:solidFill>
            <a:srgbClr val="FFF6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Lato"/>
                <a:ea typeface="Lato"/>
                <a:cs typeface="Lato"/>
                <a:sym typeface="Lato"/>
              </a:rPr>
              <a:t>Instill a culture of boundaries:</a:t>
            </a:r>
            <a:r>
              <a:rPr lang="en" sz="1100">
                <a:latin typeface="Lato"/>
                <a:ea typeface="Lato"/>
                <a:cs typeface="Lato"/>
                <a:sym typeface="Lato"/>
              </a:rPr>
              <a:t> Where staff think that it is important to speak out on political issues beyond an organisation’s core mission, it can be helpful to be able to rely on agreed guidelines for when this is and is not appropriate, minimising the need for a new discussion every time a topic of political or social controversy emerges.</a:t>
            </a:r>
            <a:endParaRPr sz="1100">
              <a:latin typeface="Lato"/>
              <a:ea typeface="Lato"/>
              <a:cs typeface="Lato"/>
              <a:sym typeface="Lato"/>
            </a:endParaRPr>
          </a:p>
          <a:p>
            <a:pPr indent="0" lvl="0" marL="0" rtl="0" algn="ctr">
              <a:spcBef>
                <a:spcPts val="0"/>
              </a:spcBef>
              <a:spcAft>
                <a:spcPts val="0"/>
              </a:spcAft>
              <a:buNone/>
            </a:pPr>
            <a:r>
              <a:t/>
            </a:r>
            <a:endParaRPr sz="1100">
              <a:latin typeface="Lato"/>
              <a:ea typeface="Lato"/>
              <a:cs typeface="Lato"/>
              <a:sym typeface="Lato"/>
            </a:endParaRPr>
          </a:p>
        </p:txBody>
      </p:sp>
      <p:sp>
        <p:nvSpPr>
          <p:cNvPr id="310" name="Google Shape;310;p44"/>
          <p:cNvSpPr/>
          <p:nvPr/>
        </p:nvSpPr>
        <p:spPr>
          <a:xfrm>
            <a:off x="388775" y="3020600"/>
            <a:ext cx="2688900" cy="1866300"/>
          </a:xfrm>
          <a:prstGeom prst="rect">
            <a:avLst/>
          </a:prstGeom>
          <a:solidFill>
            <a:srgbClr val="FFF6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Lato"/>
                <a:ea typeface="Lato"/>
                <a:cs typeface="Lato"/>
                <a:sym typeface="Lato"/>
              </a:rPr>
              <a:t>Use inductions effectively: </a:t>
            </a:r>
            <a:r>
              <a:rPr lang="en" sz="1100">
                <a:latin typeface="Lato"/>
                <a:ea typeface="Lato"/>
                <a:cs typeface="Lato"/>
                <a:sym typeface="Lato"/>
              </a:rPr>
              <a:t>Information on organisational focus and boundaries can form part of  employee inductions, setting clear expectations at recruitment stage of what is and is not acceptable within the workplace. </a:t>
            </a:r>
            <a:endParaRPr sz="1100">
              <a:latin typeface="Lato"/>
              <a:ea typeface="Lato"/>
              <a:cs typeface="Lato"/>
              <a:sym typeface="Lato"/>
            </a:endParaRPr>
          </a:p>
        </p:txBody>
      </p:sp>
      <p:sp>
        <p:nvSpPr>
          <p:cNvPr id="311" name="Google Shape;311;p44"/>
          <p:cNvSpPr/>
          <p:nvPr/>
        </p:nvSpPr>
        <p:spPr>
          <a:xfrm>
            <a:off x="6066331" y="996575"/>
            <a:ext cx="2688900" cy="1866300"/>
          </a:xfrm>
          <a:prstGeom prst="rect">
            <a:avLst/>
          </a:prstGeom>
          <a:solidFill>
            <a:srgbClr val="FFF6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Lato"/>
                <a:ea typeface="Lato"/>
                <a:cs typeface="Lato"/>
                <a:sym typeface="Lato"/>
              </a:rPr>
              <a:t>Build robust boards</a:t>
            </a:r>
            <a:r>
              <a:rPr lang="en" sz="1100">
                <a:latin typeface="Lato"/>
                <a:ea typeface="Lato"/>
                <a:cs typeface="Lato"/>
                <a:sym typeface="Lato"/>
              </a:rPr>
              <a:t>: Trustees and non-executive directors should ultimately approve guidelines on what organisations will and will not speak out on. When those policies have been approved, senior management should know that they have the backing of the board to enforce them.</a:t>
            </a:r>
            <a:endParaRPr sz="1100">
              <a:latin typeface="Lato"/>
              <a:ea typeface="Lato"/>
              <a:cs typeface="Lato"/>
              <a:sym typeface="Lato"/>
            </a:endParaRPr>
          </a:p>
        </p:txBody>
      </p:sp>
      <p:sp>
        <p:nvSpPr>
          <p:cNvPr id="312" name="Google Shape;312;p44"/>
          <p:cNvSpPr/>
          <p:nvPr/>
        </p:nvSpPr>
        <p:spPr>
          <a:xfrm>
            <a:off x="3224295" y="3020600"/>
            <a:ext cx="5524500" cy="1866300"/>
          </a:xfrm>
          <a:prstGeom prst="rect">
            <a:avLst/>
          </a:prstGeom>
          <a:solidFill>
            <a:srgbClr val="FFF6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Lato"/>
                <a:ea typeface="Lato"/>
                <a:cs typeface="Lato"/>
                <a:sym typeface="Lato"/>
              </a:rPr>
              <a:t>Recruit a diverse workforce:</a:t>
            </a:r>
            <a:r>
              <a:rPr lang="en" sz="1100">
                <a:latin typeface="Lato"/>
                <a:ea typeface="Lato"/>
                <a:cs typeface="Lato"/>
                <a:sym typeface="Lato"/>
              </a:rPr>
              <a:t> Organisations should review their hiring practices to ensure that they are not inadvertently screening out candidates who share the organisation's core mission but have different perspectives and worldviews. Interview panels should include diverse viewpoints, including charity beneficiaries where appropriate. Creating an environment where reasonable disagreement is acceptable and dominant viewpoints do not become so entrenched that alternative perspectives are dismissed without consideration.</a:t>
            </a:r>
            <a:endParaRPr sz="1100">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B841"/>
        </a:solidFill>
      </p:bgPr>
    </p:bg>
    <p:spTree>
      <p:nvGrpSpPr>
        <p:cNvPr id="316" name="Shape 316"/>
        <p:cNvGrpSpPr/>
        <p:nvPr/>
      </p:nvGrpSpPr>
      <p:grpSpPr>
        <a:xfrm>
          <a:off x="0" y="0"/>
          <a:ext cx="0" cy="0"/>
          <a:chOff x="0" y="0"/>
          <a:chExt cx="0" cy="0"/>
        </a:xfrm>
      </p:grpSpPr>
      <p:sp>
        <p:nvSpPr>
          <p:cNvPr id="317" name="Google Shape;317;p45"/>
          <p:cNvSpPr txBox="1"/>
          <p:nvPr>
            <p:ph type="ctrTitle"/>
          </p:nvPr>
        </p:nvSpPr>
        <p:spPr>
          <a:xfrm>
            <a:off x="1485255" y="677675"/>
            <a:ext cx="5046000" cy="2052600"/>
          </a:xfrm>
          <a:prstGeom prst="rect">
            <a:avLst/>
          </a:prstGeom>
          <a:noFill/>
        </p:spPr>
        <p:txBody>
          <a:bodyPr anchorCtr="0" anchor="b" bIns="182875" lIns="365750" spcFirstLastPara="1" rIns="365750" wrap="square" tIns="182875">
            <a:normAutofit/>
          </a:bodyPr>
          <a:lstStyle/>
          <a:p>
            <a:pPr indent="0" lvl="0" marL="0" rtl="0" algn="l">
              <a:spcBef>
                <a:spcPts val="0"/>
              </a:spcBef>
              <a:spcAft>
                <a:spcPts val="0"/>
              </a:spcAft>
              <a:buNone/>
            </a:pPr>
            <a:r>
              <a:rPr lang="en"/>
              <a:t>Thank you!</a:t>
            </a:r>
            <a:endParaRPr/>
          </a:p>
        </p:txBody>
      </p:sp>
      <p:sp>
        <p:nvSpPr>
          <p:cNvPr id="318" name="Google Shape;318;p45"/>
          <p:cNvSpPr txBox="1"/>
          <p:nvPr>
            <p:ph idx="1" type="subTitle"/>
          </p:nvPr>
        </p:nvSpPr>
        <p:spPr>
          <a:xfrm>
            <a:off x="1534925" y="2575225"/>
            <a:ext cx="5046000" cy="792600"/>
          </a:xfrm>
          <a:prstGeom prst="rect">
            <a:avLst/>
          </a:prstGeom>
        </p:spPr>
        <p:txBody>
          <a:bodyPr anchorCtr="0" anchor="t" bIns="91425" lIns="365750" spcFirstLastPara="1" rIns="91425" wrap="square" tIns="91425">
            <a:normAutofit/>
          </a:bodyPr>
          <a:lstStyle/>
          <a:p>
            <a:pPr indent="0" lvl="0" marL="0" rtl="0" algn="l">
              <a:spcBef>
                <a:spcPts val="0"/>
              </a:spcBef>
              <a:spcAft>
                <a:spcPts val="0"/>
              </a:spcAft>
              <a:buNone/>
            </a:pPr>
            <a:r>
              <a:rPr lang="en"/>
              <a:t>The full report can be found here: </a:t>
            </a:r>
            <a:r>
              <a:rPr lang="en" u="sng">
                <a:solidFill>
                  <a:schemeClr val="hlink"/>
                </a:solidFill>
                <a:hlinkClick r:id="rId3"/>
              </a:rPr>
              <a:t>www.moreincommon.org.uk</a:t>
            </a: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B841"/>
        </a:solidFill>
      </p:bgPr>
    </p:bg>
    <p:spTree>
      <p:nvGrpSpPr>
        <p:cNvPr id="113" name="Shape 113"/>
        <p:cNvGrpSpPr/>
        <p:nvPr/>
      </p:nvGrpSpPr>
      <p:grpSpPr>
        <a:xfrm>
          <a:off x="0" y="0"/>
          <a:ext cx="0" cy="0"/>
          <a:chOff x="0" y="0"/>
          <a:chExt cx="0" cy="0"/>
        </a:xfrm>
      </p:grpSpPr>
      <p:sp>
        <p:nvSpPr>
          <p:cNvPr id="114" name="Google Shape;114;p16"/>
          <p:cNvSpPr txBox="1"/>
          <p:nvPr>
            <p:ph type="title"/>
          </p:nvPr>
        </p:nvSpPr>
        <p:spPr>
          <a:xfrm>
            <a:off x="1366050" y="2705200"/>
            <a:ext cx="6555600" cy="841800"/>
          </a:xfrm>
          <a:prstGeom prst="rect">
            <a:avLst/>
          </a:prstGeom>
          <a:noFill/>
        </p:spPr>
        <p:txBody>
          <a:bodyPr anchorCtr="0" anchor="ctr" bIns="182875" lIns="365750" spcFirstLastPara="1" rIns="365750" wrap="square" tIns="182875">
            <a:normAutofit fontScale="90000"/>
          </a:bodyPr>
          <a:lstStyle/>
          <a:p>
            <a:pPr indent="0" lvl="0" marL="0" rtl="0" algn="l">
              <a:spcBef>
                <a:spcPts val="0"/>
              </a:spcBef>
              <a:spcAft>
                <a:spcPts val="0"/>
              </a:spcAft>
              <a:buNone/>
            </a:pPr>
            <a:r>
              <a:rPr lang="en"/>
              <a:t>Who are Progressive Activists?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7"/>
          <p:cNvSpPr txBox="1"/>
          <p:nvPr>
            <p:ph type="title"/>
          </p:nvPr>
        </p:nvSpPr>
        <p:spPr>
          <a:xfrm>
            <a:off x="0" y="0"/>
            <a:ext cx="9144000" cy="799500"/>
          </a:xfrm>
          <a:prstGeom prst="rect">
            <a:avLst/>
          </a:prstGeom>
          <a:solidFill>
            <a:srgbClr val="EAB841"/>
          </a:solidFill>
        </p:spPr>
        <p:txBody>
          <a:bodyPr anchorCtr="0" anchor="ctr" bIns="182875" lIns="365750" spcFirstLastPara="1" rIns="365750" wrap="square" tIns="182875">
            <a:normAutofit/>
          </a:bodyPr>
          <a:lstStyle/>
          <a:p>
            <a:pPr indent="0" lvl="0" marL="0" rtl="0" algn="l">
              <a:spcBef>
                <a:spcPts val="0"/>
              </a:spcBef>
              <a:spcAft>
                <a:spcPts val="0"/>
              </a:spcAft>
              <a:buNone/>
            </a:pPr>
            <a:r>
              <a:rPr lang="en"/>
              <a:t>Why study P</a:t>
            </a:r>
            <a:r>
              <a:rPr lang="en"/>
              <a:t>rogressive</a:t>
            </a:r>
            <a:r>
              <a:rPr lang="en"/>
              <a:t> Activists?</a:t>
            </a:r>
            <a:endParaRPr/>
          </a:p>
        </p:txBody>
      </p:sp>
      <p:sp>
        <p:nvSpPr>
          <p:cNvPr id="120" name="Google Shape;120;p17"/>
          <p:cNvSpPr/>
          <p:nvPr/>
        </p:nvSpPr>
        <p:spPr>
          <a:xfrm>
            <a:off x="5536100" y="917850"/>
            <a:ext cx="3409200" cy="4107300"/>
          </a:xfrm>
          <a:prstGeom prst="rect">
            <a:avLst/>
          </a:prstGeom>
          <a:solidFill>
            <a:srgbClr val="FFF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Progressive Activists make up around 10% of the UK population but have an outsized influence on public discourse due to their strong presence in activism, media, and politics. They play a vital role in driving social change but can also be outliers in their views, sometimes fueling ‘culture wars’ or misjudging mainstream public opinion. Their overrepresentation in policy, communications, and advocacy roles means they shape debates but may struggle to build broad-based coalitions for change. Recent setbacks in progressive causes highlight the need for greater awareness of how their views align—or diverge—from wider society to campaign more effectively.</a:t>
            </a:r>
            <a:endParaRPr>
              <a:latin typeface="Lato"/>
              <a:ea typeface="Lato"/>
              <a:cs typeface="Lato"/>
              <a:sym typeface="Lato"/>
            </a:endParaRPr>
          </a:p>
        </p:txBody>
      </p:sp>
      <p:pic>
        <p:nvPicPr>
          <p:cNvPr id="121" name="Google Shape;121;p17"/>
          <p:cNvPicPr preferRelativeResize="0"/>
          <p:nvPr/>
        </p:nvPicPr>
        <p:blipFill>
          <a:blip r:embed="rId3">
            <a:alphaModFix/>
          </a:blip>
          <a:stretch>
            <a:fillRect/>
          </a:stretch>
        </p:blipFill>
        <p:spPr>
          <a:xfrm>
            <a:off x="152400" y="951900"/>
            <a:ext cx="5231300" cy="3923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8"/>
          <p:cNvSpPr txBox="1"/>
          <p:nvPr>
            <p:ph type="title"/>
          </p:nvPr>
        </p:nvSpPr>
        <p:spPr>
          <a:xfrm>
            <a:off x="0" y="0"/>
            <a:ext cx="9144000" cy="799500"/>
          </a:xfrm>
          <a:prstGeom prst="rect">
            <a:avLst/>
          </a:prstGeom>
          <a:solidFill>
            <a:srgbClr val="EAB841"/>
          </a:solidFill>
        </p:spPr>
        <p:txBody>
          <a:bodyPr anchorCtr="0" anchor="ctr" bIns="182875" lIns="365750" spcFirstLastPara="1" rIns="365750" wrap="square" tIns="182875">
            <a:normAutofit/>
          </a:bodyPr>
          <a:lstStyle/>
          <a:p>
            <a:pPr indent="0" lvl="0" marL="0" rtl="0" algn="l">
              <a:spcBef>
                <a:spcPts val="0"/>
              </a:spcBef>
              <a:spcAft>
                <a:spcPts val="0"/>
              </a:spcAft>
              <a:buNone/>
            </a:pPr>
            <a:r>
              <a:rPr lang="en"/>
              <a:t>Who are Progressive Activists?</a:t>
            </a:r>
            <a:endParaRPr/>
          </a:p>
        </p:txBody>
      </p:sp>
      <p:sp>
        <p:nvSpPr>
          <p:cNvPr id="127" name="Google Shape;127;p18"/>
          <p:cNvSpPr/>
          <p:nvPr/>
        </p:nvSpPr>
        <p:spPr>
          <a:xfrm>
            <a:off x="5536100" y="917850"/>
            <a:ext cx="3409200" cy="4107300"/>
          </a:xfrm>
          <a:prstGeom prst="rect">
            <a:avLst/>
          </a:prstGeom>
          <a:solidFill>
            <a:srgbClr val="FFF6E4"/>
          </a:solidFill>
          <a:ln>
            <a:noFill/>
          </a:ln>
        </p:spPr>
        <p:txBody>
          <a:bodyPr anchorCtr="0" anchor="ctr" bIns="91425" lIns="182875" spcFirstLastPara="1" rIns="0" wrap="square" tIns="91425">
            <a:noAutofit/>
          </a:bodyPr>
          <a:lstStyle/>
          <a:p>
            <a:pPr indent="0" lvl="0" marL="0" marR="0" rtl="0" algn="l">
              <a:lnSpc>
                <a:spcPct val="100000"/>
              </a:lnSpc>
              <a:spcBef>
                <a:spcPts val="0"/>
              </a:spcBef>
              <a:spcAft>
                <a:spcPts val="0"/>
              </a:spcAft>
              <a:buNone/>
            </a:pPr>
            <a:r>
              <a:rPr b="1" lang="en">
                <a:latin typeface="Lato"/>
                <a:ea typeface="Lato"/>
                <a:cs typeface="Lato"/>
                <a:sym typeface="Lato"/>
              </a:rPr>
              <a:t>Progressive Activists are younger than average, more likely to be graduates and highly represented in charity and public sector organisations. </a:t>
            </a:r>
            <a:endParaRPr b="1">
              <a:latin typeface="Lato"/>
              <a:ea typeface="Lato"/>
              <a:cs typeface="Lato"/>
              <a:sym typeface="Lato"/>
            </a:endParaRPr>
          </a:p>
          <a:p>
            <a:pPr indent="0" lvl="0" marL="0" marR="0" rtl="0" algn="l">
              <a:lnSpc>
                <a:spcPct val="100000"/>
              </a:lnSpc>
              <a:spcBef>
                <a:spcPts val="0"/>
              </a:spcBef>
              <a:spcAft>
                <a:spcPts val="0"/>
              </a:spcAft>
              <a:buNone/>
            </a:pPr>
            <a:r>
              <a:t/>
            </a:r>
            <a:endParaRPr b="1">
              <a:latin typeface="Lato"/>
              <a:ea typeface="Lato"/>
              <a:cs typeface="Lato"/>
              <a:sym typeface="Lato"/>
            </a:endParaRPr>
          </a:p>
          <a:p>
            <a:pPr indent="0" lvl="0" marL="0" marR="0" rtl="0" algn="l">
              <a:lnSpc>
                <a:spcPct val="100000"/>
              </a:lnSpc>
              <a:spcBef>
                <a:spcPts val="0"/>
              </a:spcBef>
              <a:spcAft>
                <a:spcPts val="0"/>
              </a:spcAft>
              <a:buNone/>
            </a:pPr>
            <a:r>
              <a:rPr lang="en">
                <a:latin typeface="Lato"/>
                <a:ea typeface="Lato"/>
                <a:cs typeface="Lato"/>
                <a:sym typeface="Lato"/>
              </a:rPr>
              <a:t>While they are not defined by their demographics, Progressive Activists are the youngest of Britain’s seven segments.</a:t>
            </a:r>
            <a:endParaRPr>
              <a:latin typeface="Lato"/>
              <a:ea typeface="Lato"/>
              <a:cs typeface="Lato"/>
              <a:sym typeface="Lato"/>
            </a:endParaRPr>
          </a:p>
          <a:p>
            <a:pPr indent="0" lvl="0" marL="0" marR="0" rtl="0" algn="l">
              <a:lnSpc>
                <a:spcPct val="100000"/>
              </a:lnSpc>
              <a:spcBef>
                <a:spcPts val="0"/>
              </a:spcBef>
              <a:spcAft>
                <a:spcPts val="0"/>
              </a:spcAft>
              <a:buNone/>
            </a:pPr>
            <a:r>
              <a:t/>
            </a:r>
            <a:endParaRPr>
              <a:latin typeface="Lato"/>
              <a:ea typeface="Lato"/>
              <a:cs typeface="Lato"/>
              <a:sym typeface="Lato"/>
            </a:endParaRPr>
          </a:p>
          <a:p>
            <a:pPr indent="0" lvl="0" marL="0" marR="0" rtl="0" algn="l">
              <a:lnSpc>
                <a:spcPct val="100000"/>
              </a:lnSpc>
              <a:spcBef>
                <a:spcPts val="0"/>
              </a:spcBef>
              <a:spcAft>
                <a:spcPts val="0"/>
              </a:spcAft>
              <a:buNone/>
            </a:pPr>
            <a:r>
              <a:rPr lang="en">
                <a:latin typeface="Lato"/>
                <a:ea typeface="Lato"/>
                <a:cs typeface="Lato"/>
                <a:sym typeface="Lato"/>
              </a:rPr>
              <a:t> They are more likely to have spent time in higher education: 46 per cent have degrees and a fifth have postgraduate degrees. Their level of education means that many Progressive Activists have high incomes, but because very few of them own a home and many of them are in student debt, they are a lower wealth segment. </a:t>
            </a:r>
            <a:endParaRPr>
              <a:latin typeface="Lato"/>
              <a:ea typeface="Lato"/>
              <a:cs typeface="Lato"/>
              <a:sym typeface="Lato"/>
            </a:endParaRPr>
          </a:p>
        </p:txBody>
      </p:sp>
      <p:pic>
        <p:nvPicPr>
          <p:cNvPr id="128" name="Google Shape;128;p18"/>
          <p:cNvPicPr preferRelativeResize="0"/>
          <p:nvPr/>
        </p:nvPicPr>
        <p:blipFill>
          <a:blip r:embed="rId3">
            <a:alphaModFix/>
          </a:blip>
          <a:stretch>
            <a:fillRect/>
          </a:stretch>
        </p:blipFill>
        <p:spPr>
          <a:xfrm>
            <a:off x="152400" y="951900"/>
            <a:ext cx="5231300" cy="3923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9"/>
          <p:cNvSpPr txBox="1"/>
          <p:nvPr>
            <p:ph type="title"/>
          </p:nvPr>
        </p:nvSpPr>
        <p:spPr>
          <a:xfrm>
            <a:off x="0" y="0"/>
            <a:ext cx="9144000" cy="799500"/>
          </a:xfrm>
          <a:prstGeom prst="rect">
            <a:avLst/>
          </a:prstGeom>
          <a:solidFill>
            <a:srgbClr val="EAB841"/>
          </a:solidFill>
        </p:spPr>
        <p:txBody>
          <a:bodyPr anchorCtr="0" anchor="ctr" bIns="182875" lIns="365750" spcFirstLastPara="1" rIns="365750" wrap="square" tIns="182875">
            <a:normAutofit fontScale="90000"/>
          </a:bodyPr>
          <a:lstStyle/>
          <a:p>
            <a:pPr indent="0" lvl="0" marL="0" rtl="0" algn="l">
              <a:spcBef>
                <a:spcPts val="0"/>
              </a:spcBef>
              <a:spcAft>
                <a:spcPts val="0"/>
              </a:spcAft>
              <a:buNone/>
            </a:pPr>
            <a:r>
              <a:rPr lang="en"/>
              <a:t>Progressive Activists have a pessimistic outlook on their future</a:t>
            </a:r>
            <a:endParaRPr/>
          </a:p>
        </p:txBody>
      </p:sp>
      <p:sp>
        <p:nvSpPr>
          <p:cNvPr id="134" name="Google Shape;134;p19"/>
          <p:cNvSpPr/>
          <p:nvPr/>
        </p:nvSpPr>
        <p:spPr>
          <a:xfrm>
            <a:off x="5536100" y="917850"/>
            <a:ext cx="3409200" cy="4107300"/>
          </a:xfrm>
          <a:prstGeom prst="rect">
            <a:avLst/>
          </a:prstGeom>
          <a:solidFill>
            <a:srgbClr val="FFF6E4"/>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b="1" lang="en">
                <a:latin typeface="Lato"/>
                <a:ea typeface="Lato"/>
                <a:cs typeface="Lato"/>
                <a:sym typeface="Lato"/>
              </a:rPr>
              <a:t>Forty one per cent of Progressive Activists say their parents will have a more comfortable life than they will live</a:t>
            </a:r>
            <a:r>
              <a:rPr lang="en">
                <a:latin typeface="Lato"/>
                <a:ea typeface="Lato"/>
                <a:cs typeface="Lato"/>
                <a:sym typeface="Lato"/>
              </a:rPr>
              <a:t>; Progressive Activists express lower satisfaction with their housing, finances and work lives than average.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Fifty two per cent of Progressive Activists say they have suffered from mental health problems, and they are among the segments most likely  to say they are often stressed, lonely and sad.</a:t>
            </a:r>
            <a:endParaRPr>
              <a:latin typeface="Lato"/>
              <a:ea typeface="Lato"/>
              <a:cs typeface="Lato"/>
              <a:sym typeface="Lato"/>
            </a:endParaRPr>
          </a:p>
        </p:txBody>
      </p:sp>
      <p:pic>
        <p:nvPicPr>
          <p:cNvPr id="135" name="Google Shape;135;p19"/>
          <p:cNvPicPr preferRelativeResize="0"/>
          <p:nvPr/>
        </p:nvPicPr>
        <p:blipFill>
          <a:blip r:embed="rId3">
            <a:alphaModFix/>
          </a:blip>
          <a:stretch>
            <a:fillRect/>
          </a:stretch>
        </p:blipFill>
        <p:spPr>
          <a:xfrm>
            <a:off x="152400" y="951900"/>
            <a:ext cx="5231300" cy="3923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txBox="1"/>
          <p:nvPr>
            <p:ph type="title"/>
          </p:nvPr>
        </p:nvSpPr>
        <p:spPr>
          <a:xfrm>
            <a:off x="0" y="0"/>
            <a:ext cx="9144000" cy="799500"/>
          </a:xfrm>
          <a:prstGeom prst="rect">
            <a:avLst/>
          </a:prstGeom>
          <a:solidFill>
            <a:srgbClr val="EAB841"/>
          </a:solidFill>
        </p:spPr>
        <p:txBody>
          <a:bodyPr anchorCtr="0" anchor="ctr" bIns="182875" lIns="365750" spcFirstLastPara="1" rIns="365750" wrap="square" tIns="182875">
            <a:normAutofit/>
          </a:bodyPr>
          <a:lstStyle/>
          <a:p>
            <a:pPr indent="0" lvl="0" marL="0" rtl="0" algn="l">
              <a:spcBef>
                <a:spcPts val="0"/>
              </a:spcBef>
              <a:spcAft>
                <a:spcPts val="0"/>
              </a:spcAft>
              <a:buNone/>
            </a:pPr>
            <a:r>
              <a:rPr lang="en"/>
              <a:t>Progressive Activists on the economy</a:t>
            </a:r>
            <a:endParaRPr/>
          </a:p>
        </p:txBody>
      </p:sp>
      <p:sp>
        <p:nvSpPr>
          <p:cNvPr id="141" name="Google Shape;141;p20"/>
          <p:cNvSpPr/>
          <p:nvPr/>
        </p:nvSpPr>
        <p:spPr>
          <a:xfrm>
            <a:off x="5536100" y="917850"/>
            <a:ext cx="3409200" cy="4107300"/>
          </a:xfrm>
          <a:prstGeom prst="rect">
            <a:avLst/>
          </a:prstGeom>
          <a:solidFill>
            <a:srgbClr val="FFF6E4"/>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b="1" lang="en">
                <a:latin typeface="Lato"/>
                <a:ea typeface="Lato"/>
                <a:cs typeface="Lato"/>
                <a:sym typeface="Lato"/>
              </a:rPr>
              <a:t>Progressive Activists are similar to left-leaning segments on the economy.</a:t>
            </a:r>
            <a:endParaRPr b="1">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Their starting points on the role of business, the impact of capitalism and the scale of change needed in our economy is shared with other economically left-leaning groups such as Disengaged Battlers and ’Red Wall’ Loyal Nationals, who all favour a more interventionist state and are sceptical about big business.</a:t>
            </a:r>
            <a:endParaRPr>
              <a:latin typeface="Lato"/>
              <a:ea typeface="Lato"/>
              <a:cs typeface="Lato"/>
              <a:sym typeface="Lato"/>
            </a:endParaRPr>
          </a:p>
        </p:txBody>
      </p:sp>
      <p:pic>
        <p:nvPicPr>
          <p:cNvPr id="142" name="Google Shape;142;p20"/>
          <p:cNvPicPr preferRelativeResize="0"/>
          <p:nvPr/>
        </p:nvPicPr>
        <p:blipFill>
          <a:blip r:embed="rId3">
            <a:alphaModFix/>
          </a:blip>
          <a:stretch>
            <a:fillRect/>
          </a:stretch>
        </p:blipFill>
        <p:spPr>
          <a:xfrm>
            <a:off x="152400" y="975500"/>
            <a:ext cx="5231300" cy="3923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1"/>
          <p:cNvSpPr txBox="1"/>
          <p:nvPr>
            <p:ph type="title"/>
          </p:nvPr>
        </p:nvSpPr>
        <p:spPr>
          <a:xfrm>
            <a:off x="0" y="0"/>
            <a:ext cx="9144000" cy="799500"/>
          </a:xfrm>
          <a:prstGeom prst="rect">
            <a:avLst/>
          </a:prstGeom>
          <a:solidFill>
            <a:srgbClr val="EAB841"/>
          </a:solidFill>
        </p:spPr>
        <p:txBody>
          <a:bodyPr anchorCtr="0" anchor="ctr" bIns="182875" lIns="365750" spcFirstLastPara="1" rIns="365750" wrap="square" tIns="182875">
            <a:normAutofit/>
          </a:bodyPr>
          <a:lstStyle/>
          <a:p>
            <a:pPr indent="0" lvl="0" marL="0" rtl="0" algn="l">
              <a:spcBef>
                <a:spcPts val="0"/>
              </a:spcBef>
              <a:spcAft>
                <a:spcPts val="0"/>
              </a:spcAft>
              <a:buNone/>
            </a:pPr>
            <a:r>
              <a:rPr lang="en"/>
              <a:t>Progressive Activists on social / cultural issues</a:t>
            </a:r>
            <a:endParaRPr/>
          </a:p>
        </p:txBody>
      </p:sp>
      <p:sp>
        <p:nvSpPr>
          <p:cNvPr id="148" name="Google Shape;148;p21"/>
          <p:cNvSpPr/>
          <p:nvPr/>
        </p:nvSpPr>
        <p:spPr>
          <a:xfrm>
            <a:off x="5536100" y="917850"/>
            <a:ext cx="3409200" cy="4107300"/>
          </a:xfrm>
          <a:prstGeom prst="rect">
            <a:avLst/>
          </a:prstGeom>
          <a:solidFill>
            <a:srgbClr val="FFF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Lato"/>
                <a:ea typeface="Lato"/>
                <a:cs typeface="Lato"/>
                <a:sym typeface="Lato"/>
              </a:rPr>
              <a:t>However, Progressive Activists diverge from the rest of Britain in their attitudes to many cultural and social issues. </a:t>
            </a:r>
            <a:r>
              <a:rPr lang="en">
                <a:latin typeface="Lato"/>
                <a:ea typeface="Lato"/>
                <a:cs typeface="Lato"/>
                <a:sym typeface="Lato"/>
              </a:rPr>
              <a:t>They are more than twice as likely than the rest of the country to say they are ashamed to be British and are the only segment to say that Britain should be ashamed of the legacy of the British Empire. Progressive Activists are also the only segment in which a majority say we should increase or maintain levels of immigration to the UK.</a:t>
            </a:r>
            <a:endParaRPr>
              <a:latin typeface="Lato"/>
              <a:ea typeface="Lato"/>
              <a:cs typeface="Lato"/>
              <a:sym typeface="Lato"/>
            </a:endParaRPr>
          </a:p>
        </p:txBody>
      </p:sp>
      <p:pic>
        <p:nvPicPr>
          <p:cNvPr id="149" name="Google Shape;149;p21"/>
          <p:cNvPicPr preferRelativeResize="0"/>
          <p:nvPr/>
        </p:nvPicPr>
        <p:blipFill>
          <a:blip r:embed="rId3">
            <a:alphaModFix/>
          </a:blip>
          <a:stretch>
            <a:fillRect/>
          </a:stretch>
        </p:blipFill>
        <p:spPr>
          <a:xfrm>
            <a:off x="152400" y="951900"/>
            <a:ext cx="5231300" cy="3923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re in Common default them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